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5.xml" ContentType="application/vnd.openxmlformats-officedocument.drawingml.chart+xml"/>
  <Override PartName="/ppt/charts/colors4.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397" r:id="rId3"/>
    <p:sldId id="381" r:id="rId4"/>
    <p:sldId id="365" r:id="rId5"/>
    <p:sldId id="264" r:id="rId6"/>
    <p:sldId id="350" r:id="rId7"/>
    <p:sldId id="375" r:id="rId8"/>
    <p:sldId id="376" r:id="rId9"/>
    <p:sldId id="377" r:id="rId10"/>
    <p:sldId id="382" r:id="rId11"/>
    <p:sldId id="390" r:id="rId12"/>
    <p:sldId id="360" r:id="rId13"/>
    <p:sldId id="395" r:id="rId14"/>
    <p:sldId id="396" r:id="rId15"/>
    <p:sldId id="383" r:id="rId16"/>
    <p:sldId id="389" r:id="rId17"/>
    <p:sldId id="388" r:id="rId18"/>
    <p:sldId id="320" r:id="rId19"/>
    <p:sldId id="374" r:id="rId20"/>
    <p:sldId id="384" r:id="rId21"/>
    <p:sldId id="386" r:id="rId22"/>
    <p:sldId id="334" r:id="rId23"/>
    <p:sldId id="272" r:id="rId24"/>
    <p:sldId id="367" r:id="rId25"/>
    <p:sldId id="368" r:id="rId26"/>
    <p:sldId id="391" r:id="rId27"/>
    <p:sldId id="398" r:id="rId28"/>
    <p:sldId id="267" r:id="rId29"/>
    <p:sldId id="259" r:id="rId30"/>
    <p:sldId id="275" r:id="rId31"/>
    <p:sldId id="276" r:id="rId32"/>
    <p:sldId id="277" r:id="rId33"/>
    <p:sldId id="278" r:id="rId34"/>
    <p:sldId id="279" r:id="rId35"/>
    <p:sldId id="289" r:id="rId36"/>
    <p:sldId id="371" r:id="rId37"/>
    <p:sldId id="392" r:id="rId38"/>
    <p:sldId id="393" r:id="rId39"/>
    <p:sldId id="394" r:id="rId40"/>
    <p:sldId id="341" r:id="rId41"/>
    <p:sldId id="385" r:id="rId42"/>
    <p:sldId id="2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D45361"/>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23"/>
    <p:restoredTop sz="95657"/>
  </p:normalViewPr>
  <p:slideViewPr>
    <p:cSldViewPr snapToGrid="0" snapToObjects="1">
      <p:cViewPr varScale="1">
        <p:scale>
          <a:sx n="122" d="100"/>
          <a:sy n="122" d="100"/>
        </p:scale>
        <p:origin x="168" y="6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7" d="100"/>
          <a:sy n="107" d="100"/>
        </p:scale>
        <p:origin x="44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USTF'!$A$6</c:f>
              <c:strCache>
                <c:ptCount val="1"/>
                <c:pt idx="0">
                  <c:v> Beginning Balance </c:v>
                </c:pt>
              </c:strCache>
            </c:strRef>
          </c:tx>
          <c:spPr>
            <a:solidFill>
              <a:srgbClr val="C11339"/>
            </a:solidFill>
            <a:ln w="9525" cap="flat" cmpd="sng" algn="ctr">
              <a:noFill/>
              <a:round/>
            </a:ln>
            <a:effectLst/>
          </c:spPr>
          <c:invertIfNegative val="0"/>
          <c:dLbls>
            <c:dLbl>
              <c:idx val="0"/>
              <c:layout>
                <c:manualLayout>
                  <c:x val="0"/>
                  <c:y val="0.14891608638230908"/>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1" dirty="0"/>
                      <a:t>FY20</a:t>
                    </a:r>
                    <a:r>
                      <a:rPr lang="en-US" sz="1600" b="1" baseline="0" dirty="0"/>
                      <a:t> Actuals </a:t>
                    </a:r>
                  </a:p>
                  <a:p>
                    <a:pPr>
                      <a:defRPr sz="1600">
                        <a:solidFill>
                          <a:schemeClr val="bg1"/>
                        </a:solidFill>
                      </a:defRPr>
                    </a:pPr>
                    <a:fld id="{40CA816C-AB2C-8843-BAED-8D820BED1789}" type="VALUE">
                      <a:rPr lang="en-US" sz="1600" smtClean="0"/>
                      <a:pPr>
                        <a:defRPr sz="16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C3-204E-B138-C109D262CEC6}"/>
                </c:ext>
              </c:extLst>
            </c:dLbl>
            <c:dLbl>
              <c:idx val="1"/>
              <c:layout>
                <c:manualLayout>
                  <c:x val="0"/>
                  <c:y val="0.15509389540045096"/>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1" dirty="0"/>
                      <a:t>FY21 Actuals</a:t>
                    </a:r>
                  </a:p>
                  <a:p>
                    <a:pPr>
                      <a:defRPr sz="1600">
                        <a:solidFill>
                          <a:schemeClr val="bg1"/>
                        </a:solidFill>
                      </a:defRPr>
                    </a:pPr>
                    <a:fld id="{2C3BC9D3-536F-8147-9802-D6E952CD4A2B}" type="VALUE">
                      <a:rPr lang="en-US" sz="1600" smtClean="0"/>
                      <a:pPr>
                        <a:defRPr sz="16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C3-204E-B138-C109D262CEC6}"/>
                </c:ext>
              </c:extLst>
            </c:dLbl>
            <c:dLbl>
              <c:idx val="2"/>
              <c:layout>
                <c:manualLayout>
                  <c:x val="0"/>
                  <c:y val="0.14582718187323818"/>
                </c:manualLayout>
              </c:layout>
              <c:tx>
                <c:rich>
                  <a:bodyPr/>
                  <a:lstStyle/>
                  <a:p>
                    <a:r>
                      <a:rPr lang="en-US" b="1" dirty="0"/>
                      <a:t>FY22</a:t>
                    </a:r>
                    <a:r>
                      <a:rPr lang="en-US" dirty="0"/>
                      <a:t> </a:t>
                    </a:r>
                    <a:r>
                      <a:rPr lang="en-US" b="1" dirty="0"/>
                      <a:t>Actuals</a:t>
                    </a:r>
                  </a:p>
                  <a:p>
                    <a:fld id="{5188550E-C00E-BE41-B936-88CDEC95396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C3-204E-B138-C109D262CEC6}"/>
                </c:ext>
              </c:extLst>
            </c:dLbl>
            <c:dLbl>
              <c:idx val="3"/>
              <c:layout>
                <c:manualLayout>
                  <c:x val="0"/>
                  <c:y val="0.15509389540045093"/>
                </c:manualLayout>
              </c:layout>
              <c:tx>
                <c:rich>
                  <a:bodyPr/>
                  <a:lstStyle/>
                  <a:p>
                    <a:r>
                      <a:rPr lang="en-US" b="1" dirty="0"/>
                      <a:t>FY23 Actuals</a:t>
                    </a:r>
                  </a:p>
                  <a:p>
                    <a:fld id="{4F542AA4-292C-BE43-883F-55D04D7CA86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C3-204E-B138-C109D262CEC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USTF'!$B$6:$E$6</c:f>
              <c:numCache>
                <c:formatCode>_("$"* #,##0_);_("$"* \(#,##0\);_("$"* "-"??_);_(@_)</c:formatCode>
                <c:ptCount val="4"/>
                <c:pt idx="0">
                  <c:v>13883429</c:v>
                </c:pt>
                <c:pt idx="1">
                  <c:v>12959324</c:v>
                </c:pt>
                <c:pt idx="2">
                  <c:v>12410929</c:v>
                </c:pt>
                <c:pt idx="3">
                  <c:v>10903824</c:v>
                </c:pt>
              </c:numCache>
            </c:numRef>
          </c:val>
          <c:extLst>
            <c:ext xmlns:c16="http://schemas.microsoft.com/office/drawing/2014/chart" uri="{C3380CC4-5D6E-409C-BE32-E72D297353CC}">
              <c16:uniqueId val="{00000000-69C3-204E-B138-C109D262CEC6}"/>
            </c:ext>
          </c:extLst>
        </c:ser>
        <c:dLbls>
          <c:dLblPos val="inEnd"/>
          <c:showLegendKey val="0"/>
          <c:showVal val="1"/>
          <c:showCatName val="0"/>
          <c:showSerName val="0"/>
          <c:showPercent val="0"/>
          <c:showBubbleSize val="0"/>
        </c:dLbls>
        <c:gapWidth val="100"/>
        <c:overlap val="-24"/>
        <c:axId val="543958015"/>
        <c:axId val="543954687"/>
      </c:barChart>
      <c:catAx>
        <c:axId val="543958015"/>
        <c:scaling>
          <c:orientation val="minMax"/>
        </c:scaling>
        <c:delete val="1"/>
        <c:axPos val="b"/>
        <c:numFmt formatCode="General" sourceLinked="1"/>
        <c:majorTickMark val="none"/>
        <c:minorTickMark val="none"/>
        <c:tickLblPos val="nextTo"/>
        <c:crossAx val="543954687"/>
        <c:crosses val="autoZero"/>
        <c:auto val="1"/>
        <c:lblAlgn val="ctr"/>
        <c:lblOffset val="100"/>
        <c:noMultiLvlLbl val="0"/>
      </c:catAx>
      <c:valAx>
        <c:axId val="543954687"/>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54395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USTF'!$A$8</c:f>
              <c:strCache>
                <c:ptCount val="1"/>
                <c:pt idx="0">
                  <c:v> Expenditures </c:v>
                </c:pt>
              </c:strCache>
            </c:strRef>
          </c:tx>
          <c:spPr>
            <a:solidFill>
              <a:srgbClr val="C11339"/>
            </a:solidFill>
            <a:ln w="9525" cap="flat" cmpd="sng" algn="ctr">
              <a:noFill/>
              <a:round/>
            </a:ln>
            <a:effectLst/>
          </c:spPr>
          <c:invertIfNegative val="0"/>
          <c:dLbls>
            <c:dLbl>
              <c:idx val="0"/>
              <c:layout>
                <c:manualLayout>
                  <c:x val="0"/>
                  <c:y val="0.153928579264077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r>
                      <a:rPr lang="en-US" sz="1600" b="1" dirty="0"/>
                      <a:t>FY20 Actuals</a:t>
                    </a:r>
                  </a:p>
                  <a:p>
                    <a:pPr>
                      <a:defRPr sz="1600">
                        <a:solidFill>
                          <a:schemeClr val="bg1">
                            <a:lumMod val="95000"/>
                          </a:schemeClr>
                        </a:solidFill>
                      </a:defRPr>
                    </a:pPr>
                    <a:fld id="{E228ACDD-3E41-004E-A691-D960B46C3DB9}" type="VALUE">
                      <a:rPr lang="en-US" sz="1600" b="0" smtClean="0"/>
                      <a:pPr>
                        <a:defRPr sz="1600">
                          <a:solidFill>
                            <a:schemeClr val="bg1">
                              <a:lumMod val="95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03-2348-A02D-C99DC733D33C}"/>
                </c:ext>
              </c:extLst>
            </c:dLbl>
            <c:dLbl>
              <c:idx val="1"/>
              <c:layout>
                <c:manualLayout>
                  <c:x val="4.2508264314365961E-17"/>
                  <c:y val="0.15096442406931362"/>
                </c:manualLayout>
              </c:layout>
              <c:tx>
                <c:rich>
                  <a:bodyPr/>
                  <a:lstStyle/>
                  <a:p>
                    <a:r>
                      <a:rPr lang="en-US" b="1" dirty="0"/>
                      <a:t>FY21 Actuals</a:t>
                    </a:r>
                  </a:p>
                  <a:p>
                    <a:fld id="{9DAA063E-6390-7749-8971-E6B64814CD55}"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3-2348-A02D-C99DC733D33C}"/>
                </c:ext>
              </c:extLst>
            </c:dLbl>
            <c:dLbl>
              <c:idx val="2"/>
              <c:layout>
                <c:manualLayout>
                  <c:x val="0"/>
                  <c:y val="0.15989843450594068"/>
                </c:manualLayout>
              </c:layout>
              <c:tx>
                <c:rich>
                  <a:bodyPr/>
                  <a:lstStyle/>
                  <a:p>
                    <a:r>
                      <a:rPr lang="en-US" b="1"/>
                      <a:t>FY22</a:t>
                    </a:r>
                    <a:r>
                      <a:rPr lang="en-US" b="1" baseline="0"/>
                      <a:t> Actuals</a:t>
                    </a:r>
                  </a:p>
                  <a:p>
                    <a:fld id="{CE4902DC-BB26-BD4E-B696-BF17EE5A9672}"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3-2348-A02D-C99DC733D33C}"/>
                </c:ext>
              </c:extLst>
            </c:dLbl>
            <c:dLbl>
              <c:idx val="3"/>
              <c:layout>
                <c:manualLayout>
                  <c:x val="0"/>
                  <c:y val="0.15428427788744892"/>
                </c:manualLayout>
              </c:layout>
              <c:tx>
                <c:rich>
                  <a:bodyPr/>
                  <a:lstStyle/>
                  <a:p>
                    <a:r>
                      <a:rPr lang="en-US" b="1" dirty="0"/>
                      <a:t>FY23 Actuals</a:t>
                    </a:r>
                  </a:p>
                  <a:p>
                    <a:fld id="{FAC33FFB-B5D6-7942-A8C1-F6AB5CA161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03-2348-A02D-C99DC733D3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USTF'!$B$8:$E$8</c:f>
              <c:numCache>
                <c:formatCode>_("$"* #,##0_);_("$"* \(#,##0\);_("$"* "-"??_);_(@_)</c:formatCode>
                <c:ptCount val="4"/>
                <c:pt idx="0">
                  <c:v>3642932</c:v>
                </c:pt>
                <c:pt idx="1">
                  <c:v>3633265</c:v>
                </c:pt>
                <c:pt idx="2">
                  <c:v>4337764</c:v>
                </c:pt>
                <c:pt idx="3">
                  <c:v>988456.71</c:v>
                </c:pt>
              </c:numCache>
            </c:numRef>
          </c:val>
          <c:extLst>
            <c:ext xmlns:c16="http://schemas.microsoft.com/office/drawing/2014/chart" uri="{C3380CC4-5D6E-409C-BE32-E72D297353CC}">
              <c16:uniqueId val="{00000000-2D03-2348-A02D-C99DC733D33C}"/>
            </c:ext>
          </c:extLst>
        </c:ser>
        <c:dLbls>
          <c:dLblPos val="inEnd"/>
          <c:showLegendKey val="0"/>
          <c:showVal val="1"/>
          <c:showCatName val="0"/>
          <c:showSerName val="0"/>
          <c:showPercent val="0"/>
          <c:showBubbleSize val="0"/>
        </c:dLbls>
        <c:gapWidth val="100"/>
        <c:overlap val="-24"/>
        <c:axId val="358366575"/>
        <c:axId val="358364911"/>
      </c:barChart>
      <c:catAx>
        <c:axId val="358366575"/>
        <c:scaling>
          <c:orientation val="minMax"/>
        </c:scaling>
        <c:delete val="1"/>
        <c:axPos val="b"/>
        <c:numFmt formatCode="General" sourceLinked="1"/>
        <c:majorTickMark val="none"/>
        <c:minorTickMark val="none"/>
        <c:tickLblPos val="nextTo"/>
        <c:crossAx val="358364911"/>
        <c:crosses val="autoZero"/>
        <c:auto val="1"/>
        <c:lblAlgn val="ctr"/>
        <c:lblOffset val="100"/>
        <c:noMultiLvlLbl val="0"/>
      </c:catAx>
      <c:valAx>
        <c:axId val="35836491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3583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USTF'!$A$7</c:f>
              <c:strCache>
                <c:ptCount val="1"/>
                <c:pt idx="0">
                  <c:v> Revenue </c:v>
                </c:pt>
              </c:strCache>
            </c:strRef>
          </c:tx>
          <c:spPr>
            <a:solidFill>
              <a:srgbClr val="C11339"/>
            </a:solidFill>
            <a:ln w="9525" cap="flat" cmpd="sng" algn="ctr">
              <a:noFill/>
              <a:round/>
            </a:ln>
            <a:effectLst/>
          </c:spPr>
          <c:invertIfNegative val="0"/>
          <c:dLbls>
            <c:dLbl>
              <c:idx val="0"/>
              <c:tx>
                <c:rich>
                  <a:bodyPr/>
                  <a:lstStyle/>
                  <a:p>
                    <a:r>
                      <a:rPr lang="en-US" b="1"/>
                      <a:t>FY20 Actuals</a:t>
                    </a:r>
                  </a:p>
                  <a:p>
                    <a:fld id="{CE48A982-E702-AB46-AD44-4A381FEE1D1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FE-9E4B-B73F-EE24DE97BE0C}"/>
                </c:ext>
              </c:extLst>
            </c:dLbl>
            <c:dLbl>
              <c:idx val="1"/>
              <c:tx>
                <c:rich>
                  <a:bodyPr/>
                  <a:lstStyle/>
                  <a:p>
                    <a:r>
                      <a:rPr lang="en-US" b="1" dirty="0"/>
                      <a:t>FY21 Actuals</a:t>
                    </a:r>
                  </a:p>
                  <a:p>
                    <a:fld id="{27CAF9F1-BD0C-5A48-A47A-488992C20E2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FE-9E4B-B73F-EE24DE97BE0C}"/>
                </c:ext>
              </c:extLst>
            </c:dLbl>
            <c:dLbl>
              <c:idx val="2"/>
              <c:tx>
                <c:rich>
                  <a:bodyPr/>
                  <a:lstStyle/>
                  <a:p>
                    <a:r>
                      <a:rPr lang="en-US" b="1"/>
                      <a:t>FY22 Actuals</a:t>
                    </a:r>
                  </a:p>
                  <a:p>
                    <a:fld id="{A3F0125B-3498-D640-A0A6-23214CCC5C2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FE-9E4B-B73F-EE24DE97BE0C}"/>
                </c:ext>
              </c:extLst>
            </c:dLbl>
            <c:dLbl>
              <c:idx val="3"/>
              <c:tx>
                <c:rich>
                  <a:bodyPr/>
                  <a:lstStyle/>
                  <a:p>
                    <a:r>
                      <a:rPr lang="en-US" b="1"/>
                      <a:t>FY23 Actuals</a:t>
                    </a:r>
                  </a:p>
                  <a:p>
                    <a:fld id="{D725D762-4098-AE45-851D-AADD10405DA8}"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FE-9E4B-B73F-EE24DE97BE0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USTF'!$B$7:$E$7</c:f>
              <c:numCache>
                <c:formatCode>_("$"* #,##0_);_("$"* \(#,##0\);_("$"* "-"??_);_(@_)</c:formatCode>
                <c:ptCount val="4"/>
                <c:pt idx="0">
                  <c:v>2718880</c:v>
                </c:pt>
                <c:pt idx="1">
                  <c:v>3084869.8</c:v>
                </c:pt>
                <c:pt idx="2">
                  <c:v>2830659</c:v>
                </c:pt>
                <c:pt idx="3">
                  <c:v>931021.7</c:v>
                </c:pt>
              </c:numCache>
            </c:numRef>
          </c:val>
          <c:extLst>
            <c:ext xmlns:c16="http://schemas.microsoft.com/office/drawing/2014/chart" uri="{C3380CC4-5D6E-409C-BE32-E72D297353CC}">
              <c16:uniqueId val="{00000000-E1FE-9E4B-B73F-EE24DE97BE0C}"/>
            </c:ext>
          </c:extLst>
        </c:ser>
        <c:dLbls>
          <c:dLblPos val="inEnd"/>
          <c:showLegendKey val="0"/>
          <c:showVal val="1"/>
          <c:showCatName val="0"/>
          <c:showSerName val="0"/>
          <c:showPercent val="0"/>
          <c:showBubbleSize val="0"/>
        </c:dLbls>
        <c:gapWidth val="100"/>
        <c:overlap val="-24"/>
        <c:axId val="758919503"/>
        <c:axId val="758921999"/>
      </c:barChart>
      <c:catAx>
        <c:axId val="758919503"/>
        <c:scaling>
          <c:orientation val="minMax"/>
        </c:scaling>
        <c:delete val="1"/>
        <c:axPos val="b"/>
        <c:numFmt formatCode="General" sourceLinked="1"/>
        <c:majorTickMark val="none"/>
        <c:minorTickMark val="none"/>
        <c:tickLblPos val="nextTo"/>
        <c:crossAx val="758921999"/>
        <c:crosses val="autoZero"/>
        <c:auto val="1"/>
        <c:lblAlgn val="ctr"/>
        <c:lblOffset val="100"/>
        <c:noMultiLvlLbl val="0"/>
      </c:catAx>
      <c:valAx>
        <c:axId val="758921999"/>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5891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USTF'!$A$9</c:f>
              <c:strCache>
                <c:ptCount val="1"/>
                <c:pt idx="0">
                  <c:v> Ending Balance </c:v>
                </c:pt>
              </c:strCache>
            </c:strRef>
          </c:tx>
          <c:spPr>
            <a:solidFill>
              <a:srgbClr val="C11339"/>
            </a:solidFill>
            <a:ln w="9525" cap="flat" cmpd="sng" algn="ctr">
              <a:noFill/>
              <a:round/>
            </a:ln>
            <a:effectLst/>
          </c:spPr>
          <c:invertIfNegative val="0"/>
          <c:dLbls>
            <c:dLbl>
              <c:idx val="0"/>
              <c:tx>
                <c:rich>
                  <a:bodyPr/>
                  <a:lstStyle/>
                  <a:p>
                    <a:r>
                      <a:rPr lang="en-US" b="1"/>
                      <a:t>FY20 Actuals</a:t>
                    </a:r>
                  </a:p>
                  <a:p>
                    <a:fld id="{AAAAA5E6-293A-FD4B-BF28-E1A83246647B}"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ED-8842-87A8-EB5636A3FDC5}"/>
                </c:ext>
              </c:extLst>
            </c:dLbl>
            <c:dLbl>
              <c:idx val="1"/>
              <c:tx>
                <c:rich>
                  <a:bodyPr/>
                  <a:lstStyle/>
                  <a:p>
                    <a:r>
                      <a:rPr lang="en-US" b="1"/>
                      <a:t>FY21 Actuals</a:t>
                    </a:r>
                  </a:p>
                  <a:p>
                    <a:fld id="{BE9200FC-CDBE-4C4D-824B-085B6B88C9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ED-8842-87A8-EB5636A3FDC5}"/>
                </c:ext>
              </c:extLst>
            </c:dLbl>
            <c:dLbl>
              <c:idx val="2"/>
              <c:tx>
                <c:rich>
                  <a:bodyPr/>
                  <a:lstStyle/>
                  <a:p>
                    <a:r>
                      <a:rPr lang="en-US" b="1"/>
                      <a:t>FY22</a:t>
                    </a:r>
                    <a:r>
                      <a:rPr lang="en-US" b="1" baseline="0"/>
                      <a:t> Actuals</a:t>
                    </a:r>
                  </a:p>
                  <a:p>
                    <a:fld id="{610255AA-EA98-7A44-B258-CB1931E50C1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ED-8842-87A8-EB5636A3FDC5}"/>
                </c:ext>
              </c:extLst>
            </c:dLbl>
            <c:dLbl>
              <c:idx val="3"/>
              <c:tx>
                <c:rich>
                  <a:bodyPr/>
                  <a:lstStyle/>
                  <a:p>
                    <a:r>
                      <a:rPr lang="en-US" b="1"/>
                      <a:t>FY23 Actuals</a:t>
                    </a:r>
                  </a:p>
                  <a:p>
                    <a:fld id="{2EB28587-36EA-8143-84B5-68E05230D486}"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ED-8842-87A8-EB5636A3FD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USTF'!$B$9:$E$9</c:f>
              <c:numCache>
                <c:formatCode>_("$"* #,##0_);_("$"* \(#,##0\);_("$"* "-"??_);_(@_)</c:formatCode>
                <c:ptCount val="4"/>
                <c:pt idx="0">
                  <c:v>12959324</c:v>
                </c:pt>
                <c:pt idx="1">
                  <c:v>12410929</c:v>
                </c:pt>
                <c:pt idx="2">
                  <c:v>10903824</c:v>
                </c:pt>
                <c:pt idx="3">
                  <c:v>10846388.989999998</c:v>
                </c:pt>
              </c:numCache>
            </c:numRef>
          </c:val>
          <c:extLst>
            <c:ext xmlns:c16="http://schemas.microsoft.com/office/drawing/2014/chart" uri="{C3380CC4-5D6E-409C-BE32-E72D297353CC}">
              <c16:uniqueId val="{00000000-98ED-8842-87A8-EB5636A3FDC5}"/>
            </c:ext>
          </c:extLst>
        </c:ser>
        <c:dLbls>
          <c:dLblPos val="inEnd"/>
          <c:showLegendKey val="0"/>
          <c:showVal val="1"/>
          <c:showCatName val="0"/>
          <c:showSerName val="0"/>
          <c:showPercent val="0"/>
          <c:showBubbleSize val="0"/>
        </c:dLbls>
        <c:gapWidth val="100"/>
        <c:overlap val="-24"/>
        <c:axId val="2077328223"/>
        <c:axId val="2077329471"/>
      </c:barChart>
      <c:catAx>
        <c:axId val="2077328223"/>
        <c:scaling>
          <c:orientation val="minMax"/>
        </c:scaling>
        <c:delete val="1"/>
        <c:axPos val="b"/>
        <c:numFmt formatCode="General" sourceLinked="1"/>
        <c:majorTickMark val="none"/>
        <c:minorTickMark val="none"/>
        <c:tickLblPos val="nextTo"/>
        <c:crossAx val="2077329471"/>
        <c:crosses val="autoZero"/>
        <c:auto val="1"/>
        <c:lblAlgn val="ctr"/>
        <c:lblOffset val="100"/>
        <c:noMultiLvlLbl val="0"/>
      </c:catAx>
      <c:valAx>
        <c:axId val="207732947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2077328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4.8621962358198115E-2"/>
          <c:w val="0.95081929626853601"/>
          <c:h val="0.81504336537492961"/>
        </c:manualLayout>
      </c:layout>
      <c:lineChart>
        <c:grouping val="standard"/>
        <c:varyColors val="0"/>
        <c:ser>
          <c:idx val="1"/>
          <c:order val="1"/>
          <c:tx>
            <c:strRef>
              <c:f>'new TRS and CTS PPT tab'!$D$62</c:f>
              <c:strCache>
                <c:ptCount val="1"/>
                <c:pt idx="0">
                  <c:v>PctAnsIn10</c:v>
                </c:pt>
              </c:strCache>
            </c:strRef>
          </c:tx>
          <c:spPr>
            <a:ln w="34925">
              <a:solidFill>
                <a:srgbClr val="C11339"/>
              </a:solidFill>
            </a:ln>
          </c:spPr>
          <c:marker>
            <c:spPr>
              <a:solidFill>
                <a:srgbClr val="C11339"/>
              </a:solidFill>
              <a:ln>
                <a:solidFill>
                  <a:srgbClr val="C11339"/>
                </a:solidFill>
              </a:ln>
            </c:spPr>
          </c:marker>
          <c:cat>
            <c:numRef>
              <c:f>'new TRS and CTS PPT tab'!$B$63:$B$86</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tab'!$D$63:$D$86</c:f>
              <c:numCache>
                <c:formatCode>General</c:formatCode>
                <c:ptCount val="24"/>
                <c:pt idx="0">
                  <c:v>91</c:v>
                </c:pt>
                <c:pt idx="1">
                  <c:v>88</c:v>
                </c:pt>
                <c:pt idx="2">
                  <c:v>84</c:v>
                </c:pt>
                <c:pt idx="3">
                  <c:v>88</c:v>
                </c:pt>
                <c:pt idx="4">
                  <c:v>93</c:v>
                </c:pt>
                <c:pt idx="5">
                  <c:v>93</c:v>
                </c:pt>
                <c:pt idx="6">
                  <c:v>93</c:v>
                </c:pt>
                <c:pt idx="7">
                  <c:v>90</c:v>
                </c:pt>
                <c:pt idx="8">
                  <c:v>93</c:v>
                </c:pt>
                <c:pt idx="9">
                  <c:v>88</c:v>
                </c:pt>
                <c:pt idx="10">
                  <c:v>81</c:v>
                </c:pt>
                <c:pt idx="11">
                  <c:v>91</c:v>
                </c:pt>
                <c:pt idx="12">
                  <c:v>94</c:v>
                </c:pt>
                <c:pt idx="13">
                  <c:v>97</c:v>
                </c:pt>
                <c:pt idx="14">
                  <c:v>97</c:v>
                </c:pt>
                <c:pt idx="15">
                  <c:v>97</c:v>
                </c:pt>
                <c:pt idx="16">
                  <c:v>97</c:v>
                </c:pt>
                <c:pt idx="17">
                  <c:v>97</c:v>
                </c:pt>
                <c:pt idx="18">
                  <c:v>97</c:v>
                </c:pt>
                <c:pt idx="19">
                  <c:v>97</c:v>
                </c:pt>
                <c:pt idx="20">
                  <c:v>99</c:v>
                </c:pt>
                <c:pt idx="21">
                  <c:v>99</c:v>
                </c:pt>
                <c:pt idx="22">
                  <c:v>99</c:v>
                </c:pt>
                <c:pt idx="23">
                  <c:v>99</c:v>
                </c:pt>
              </c:numCache>
            </c:numRef>
          </c:val>
          <c:smooth val="0"/>
          <c:extLst>
            <c:ext xmlns:c16="http://schemas.microsoft.com/office/drawing/2014/chart" uri="{C3380CC4-5D6E-409C-BE32-E72D297353CC}">
              <c16:uniqueId val="{00000000-D756-8A40-BD52-C2DBECFD6676}"/>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tab'!$C$62</c15:sqref>
                        </c15:formulaRef>
                      </c:ext>
                    </c:extLst>
                    <c:strCache>
                      <c:ptCount val="1"/>
                      <c:pt idx="0">
                        <c:v>AvgAnSec</c:v>
                      </c:pt>
                    </c:strCache>
                  </c:strRef>
                </c:tx>
                <c:cat>
                  <c:numRef>
                    <c:extLst>
                      <c:ext uri="{02D57815-91ED-43cb-92C2-25804820EDAC}">
                        <c15:formulaRef>
                          <c15:sqref>'new TRS and CTS PPT tab'!$B$63:$B$86</c15:sqref>
                        </c15:formulaRef>
                      </c:ext>
                    </c:extLst>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extLst>
                      <c:ext uri="{02D57815-91ED-43cb-92C2-25804820EDAC}">
                        <c15:formulaRef>
                          <c15:sqref>'new TRS and CTS PPT tab'!$C$63:$C$86</c15:sqref>
                        </c15:formulaRef>
                      </c:ext>
                    </c:extLst>
                    <c:numCache>
                      <c:formatCode>General</c:formatCode>
                      <c:ptCount val="24"/>
                      <c:pt idx="0">
                        <c:v>1.9</c:v>
                      </c:pt>
                      <c:pt idx="1">
                        <c:v>2.5</c:v>
                      </c:pt>
                      <c:pt idx="2">
                        <c:v>3.5</c:v>
                      </c:pt>
                      <c:pt idx="3">
                        <c:v>2.7</c:v>
                      </c:pt>
                      <c:pt idx="4">
                        <c:v>1.6</c:v>
                      </c:pt>
                      <c:pt idx="5">
                        <c:v>1.5</c:v>
                      </c:pt>
                      <c:pt idx="6">
                        <c:v>1.3</c:v>
                      </c:pt>
                      <c:pt idx="7">
                        <c:v>2</c:v>
                      </c:pt>
                      <c:pt idx="8">
                        <c:v>1.7</c:v>
                      </c:pt>
                      <c:pt idx="9">
                        <c:v>2.1</c:v>
                      </c:pt>
                      <c:pt idx="10">
                        <c:v>3.9</c:v>
                      </c:pt>
                      <c:pt idx="11">
                        <c:v>1.8</c:v>
                      </c:pt>
                      <c:pt idx="12">
                        <c:v>1.2</c:v>
                      </c:pt>
                      <c:pt idx="13">
                        <c:v>0.7</c:v>
                      </c:pt>
                      <c:pt idx="14">
                        <c:v>0.7</c:v>
                      </c:pt>
                      <c:pt idx="15">
                        <c:v>0.6</c:v>
                      </c:pt>
                      <c:pt idx="16">
                        <c:v>0.6</c:v>
                      </c:pt>
                      <c:pt idx="17">
                        <c:v>0.9</c:v>
                      </c:pt>
                      <c:pt idx="18">
                        <c:v>0.9</c:v>
                      </c:pt>
                      <c:pt idx="19">
                        <c:v>0.8</c:v>
                      </c:pt>
                      <c:pt idx="20">
                        <c:v>0.4</c:v>
                      </c:pt>
                      <c:pt idx="21">
                        <c:v>0.2</c:v>
                      </c:pt>
                      <c:pt idx="22">
                        <c:v>0.3</c:v>
                      </c:pt>
                      <c:pt idx="23">
                        <c:v>0.3</c:v>
                      </c:pt>
                    </c:numCache>
                  </c:numRef>
                </c:val>
                <c:smooth val="0"/>
                <c:extLst>
                  <c:ext xmlns:c16="http://schemas.microsoft.com/office/drawing/2014/chart" uri="{C3380CC4-5D6E-409C-BE32-E72D297353CC}">
                    <c16:uniqueId val="{00000001-D756-8A40-BD52-C2DBECFD6676}"/>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0"/>
          <c:min val="0"/>
        </c:scaling>
        <c:delete val="0"/>
        <c:axPos val="l"/>
        <c:maj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2.0648680001474316E-2"/>
          <c:w val="0.94472126977237092"/>
          <c:h val="0.8082556407167506"/>
        </c:manualLayout>
      </c:layout>
      <c:lineChart>
        <c:grouping val="standard"/>
        <c:varyColors val="0"/>
        <c:ser>
          <c:idx val="1"/>
          <c:order val="1"/>
          <c:tx>
            <c:strRef>
              <c:f>'new TRS and CTS PPT tab'!$D$3</c:f>
              <c:strCache>
                <c:ptCount val="1"/>
                <c:pt idx="0">
                  <c:v>PctAnsIn10</c:v>
                </c:pt>
              </c:strCache>
            </c:strRef>
          </c:tx>
          <c:spPr>
            <a:ln w="34925">
              <a:solidFill>
                <a:srgbClr val="C11339"/>
              </a:solidFill>
            </a:ln>
          </c:spPr>
          <c:marker>
            <c:spPr>
              <a:solidFill>
                <a:srgbClr val="C11339"/>
              </a:solidFill>
              <a:ln>
                <a:solidFill>
                  <a:srgbClr val="C11339"/>
                </a:solidFill>
              </a:ln>
            </c:spPr>
          </c:marker>
          <c:cat>
            <c:numRef>
              <c:f>'new TRS and CTS PPT tab'!$B$4:$B$27</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tab'!$D$4:$D$27</c:f>
              <c:numCache>
                <c:formatCode>General</c:formatCode>
                <c:ptCount val="24"/>
                <c:pt idx="0">
                  <c:v>90</c:v>
                </c:pt>
                <c:pt idx="1">
                  <c:v>91</c:v>
                </c:pt>
                <c:pt idx="2">
                  <c:v>95</c:v>
                </c:pt>
                <c:pt idx="3">
                  <c:v>97</c:v>
                </c:pt>
                <c:pt idx="4">
                  <c:v>98</c:v>
                </c:pt>
                <c:pt idx="5">
                  <c:v>94</c:v>
                </c:pt>
                <c:pt idx="6">
                  <c:v>94</c:v>
                </c:pt>
                <c:pt idx="7">
                  <c:v>94</c:v>
                </c:pt>
                <c:pt idx="8">
                  <c:v>96</c:v>
                </c:pt>
                <c:pt idx="9">
                  <c:v>97</c:v>
                </c:pt>
                <c:pt idx="10">
                  <c:v>95</c:v>
                </c:pt>
                <c:pt idx="11">
                  <c:v>93</c:v>
                </c:pt>
                <c:pt idx="12">
                  <c:v>85</c:v>
                </c:pt>
                <c:pt idx="13">
                  <c:v>81</c:v>
                </c:pt>
                <c:pt idx="14">
                  <c:v>97</c:v>
                </c:pt>
                <c:pt idx="15">
                  <c:v>99</c:v>
                </c:pt>
                <c:pt idx="16">
                  <c:v>99</c:v>
                </c:pt>
                <c:pt idx="17">
                  <c:v>99</c:v>
                </c:pt>
                <c:pt idx="18">
                  <c:v>99</c:v>
                </c:pt>
                <c:pt idx="19">
                  <c:v>99</c:v>
                </c:pt>
                <c:pt idx="20">
                  <c:v>100</c:v>
                </c:pt>
                <c:pt idx="21">
                  <c:v>100</c:v>
                </c:pt>
                <c:pt idx="22">
                  <c:v>98</c:v>
                </c:pt>
                <c:pt idx="23">
                  <c:v>100</c:v>
                </c:pt>
              </c:numCache>
            </c:numRef>
          </c:val>
          <c:smooth val="0"/>
          <c:extLst>
            <c:ext xmlns:c16="http://schemas.microsoft.com/office/drawing/2014/chart" uri="{C3380CC4-5D6E-409C-BE32-E72D297353CC}">
              <c16:uniqueId val="{00000000-F289-AB4A-B50C-C8A75AD84347}"/>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tab'!$C$3</c15:sqref>
                        </c15:formulaRef>
                      </c:ext>
                    </c:extLst>
                    <c:strCache>
                      <c:ptCount val="1"/>
                      <c:pt idx="0">
                        <c:v>AveAnSec</c:v>
                      </c:pt>
                    </c:strCache>
                  </c:strRef>
                </c:tx>
                <c:cat>
                  <c:numRef>
                    <c:extLst>
                      <c:ext uri="{02D57815-91ED-43cb-92C2-25804820EDAC}">
                        <c15:formulaRef>
                          <c15:sqref>'new TRS and CTS PPT tab'!$B$4:$B$27</c15:sqref>
                        </c15:formulaRef>
                      </c:ext>
                    </c:extLst>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extLst>
                      <c:ext uri="{02D57815-91ED-43cb-92C2-25804820EDAC}">
                        <c15:formulaRef>
                          <c15:sqref>'new TRS and CTS PPT tab'!$C$4:$C$27</c15:sqref>
                        </c15:formulaRef>
                      </c:ext>
                    </c:extLst>
                    <c:numCache>
                      <c:formatCode>General</c:formatCode>
                      <c:ptCount val="24"/>
                      <c:pt idx="0">
                        <c:v>3.6</c:v>
                      </c:pt>
                      <c:pt idx="1">
                        <c:v>3</c:v>
                      </c:pt>
                      <c:pt idx="2">
                        <c:v>2.4</c:v>
                      </c:pt>
                      <c:pt idx="3">
                        <c:v>2</c:v>
                      </c:pt>
                      <c:pt idx="4">
                        <c:v>1.4</c:v>
                      </c:pt>
                      <c:pt idx="5">
                        <c:v>2.4</c:v>
                      </c:pt>
                      <c:pt idx="6">
                        <c:v>2</c:v>
                      </c:pt>
                      <c:pt idx="7">
                        <c:v>2.1</c:v>
                      </c:pt>
                      <c:pt idx="8">
                        <c:v>1.4</c:v>
                      </c:pt>
                      <c:pt idx="9">
                        <c:v>1.5</c:v>
                      </c:pt>
                      <c:pt idx="10">
                        <c:v>1.9</c:v>
                      </c:pt>
                      <c:pt idx="11">
                        <c:v>2.7</c:v>
                      </c:pt>
                      <c:pt idx="12">
                        <c:v>4.3</c:v>
                      </c:pt>
                      <c:pt idx="13">
                        <c:v>5.8</c:v>
                      </c:pt>
                      <c:pt idx="14">
                        <c:v>1.3</c:v>
                      </c:pt>
                      <c:pt idx="15">
                        <c:v>0.8</c:v>
                      </c:pt>
                      <c:pt idx="16">
                        <c:v>0.6</c:v>
                      </c:pt>
                      <c:pt idx="17">
                        <c:v>0.7</c:v>
                      </c:pt>
                      <c:pt idx="18">
                        <c:v>0.5</c:v>
                      </c:pt>
                      <c:pt idx="19">
                        <c:v>0.5</c:v>
                      </c:pt>
                      <c:pt idx="20">
                        <c:v>0.5</c:v>
                      </c:pt>
                      <c:pt idx="21">
                        <c:v>0.4</c:v>
                      </c:pt>
                      <c:pt idx="22">
                        <c:v>0.9</c:v>
                      </c:pt>
                      <c:pt idx="23">
                        <c:v>0.5</c:v>
                      </c:pt>
                    </c:numCache>
                  </c:numRef>
                </c:val>
                <c:smooth val="0"/>
                <c:extLst>
                  <c:ext xmlns:c16="http://schemas.microsoft.com/office/drawing/2014/chart" uri="{C3380CC4-5D6E-409C-BE32-E72D297353CC}">
                    <c16:uniqueId val="{00000001-F289-AB4A-B50C-C8A75AD84347}"/>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1"/>
          <c:min val="0"/>
        </c:scaling>
        <c:delete val="0"/>
        <c:axPos val="l"/>
        <c:majorGridlines/>
        <c:min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tab'!$C$93</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tab'!$B$94:$B$117</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tab'!$C$94:$C$117</c:f>
              <c:numCache>
                <c:formatCode>_(* #,##0.00_);_(* \(#,##0.00\);_(* "-"??_);_(@_)</c:formatCode>
                <c:ptCount val="24"/>
                <c:pt idx="0">
                  <c:v>15225.827999999599</c:v>
                </c:pt>
                <c:pt idx="1">
                  <c:v>16772.664999999401</c:v>
                </c:pt>
                <c:pt idx="2">
                  <c:v>21651.899999999601</c:v>
                </c:pt>
                <c:pt idx="3">
                  <c:v>25726.6359999997</c:v>
                </c:pt>
                <c:pt idx="4">
                  <c:v>25281.857999999698</c:v>
                </c:pt>
                <c:pt idx="5">
                  <c:v>22767.412999999699</c:v>
                </c:pt>
                <c:pt idx="6">
                  <c:v>16594.346999999401</c:v>
                </c:pt>
                <c:pt idx="7">
                  <c:v>16663.334999999399</c:v>
                </c:pt>
                <c:pt idx="8">
                  <c:v>16538.318999999101</c:v>
                </c:pt>
                <c:pt idx="9">
                  <c:v>19298.966999999699</c:v>
                </c:pt>
                <c:pt idx="10">
                  <c:v>20375.883999999602</c:v>
                </c:pt>
                <c:pt idx="11">
                  <c:v>16042.184999999499</c:v>
                </c:pt>
                <c:pt idx="12">
                  <c:v>17432.774999999499</c:v>
                </c:pt>
                <c:pt idx="13">
                  <c:v>18017.9549999995</c:v>
                </c:pt>
                <c:pt idx="14">
                  <c:v>22499.692999999599</c:v>
                </c:pt>
                <c:pt idx="15">
                  <c:v>26587.625999999502</c:v>
                </c:pt>
                <c:pt idx="16">
                  <c:v>23552.526999999602</c:v>
                </c:pt>
                <c:pt idx="17">
                  <c:v>23321.962999999399</c:v>
                </c:pt>
                <c:pt idx="18">
                  <c:v>19320.783999999399</c:v>
                </c:pt>
                <c:pt idx="19">
                  <c:v>18125.128999999401</c:v>
                </c:pt>
                <c:pt idx="20">
                  <c:v>16303.8319999993</c:v>
                </c:pt>
                <c:pt idx="21">
                  <c:v>17860.8129999993</c:v>
                </c:pt>
                <c:pt idx="22">
                  <c:v>17469.728999999399</c:v>
                </c:pt>
                <c:pt idx="23">
                  <c:v>15585.147999999401</c:v>
                </c:pt>
              </c:numCache>
            </c:numRef>
          </c:val>
          <c:smooth val="0"/>
          <c:extLst>
            <c:ext xmlns:c16="http://schemas.microsoft.com/office/drawing/2014/chart" uri="{C3380CC4-5D6E-409C-BE32-E72D297353CC}">
              <c16:uniqueId val="{00000000-3E1F-E84B-AFA5-26392FA6D188}"/>
            </c:ext>
          </c:extLst>
        </c:ser>
        <c:ser>
          <c:idx val="1"/>
          <c:order val="1"/>
          <c:tx>
            <c:strRef>
              <c:f>'new TRS and CTS PPT tab'!$D$93</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tab'!$B$94:$B$117</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tab'!$D$94:$D$117</c:f>
              <c:numCache>
                <c:formatCode>_(* #,##0.00_);_(* \(#,##0.00\);_(* "-"??_);_(@_)</c:formatCode>
                <c:ptCount val="24"/>
                <c:pt idx="0">
                  <c:v>6375.3730999999998</c:v>
                </c:pt>
                <c:pt idx="1">
                  <c:v>6706.8199000000004</c:v>
                </c:pt>
                <c:pt idx="2">
                  <c:v>10327.797</c:v>
                </c:pt>
                <c:pt idx="3">
                  <c:v>12729.2034</c:v>
                </c:pt>
                <c:pt idx="4">
                  <c:v>12383.7554</c:v>
                </c:pt>
                <c:pt idx="5">
                  <c:v>10613.401</c:v>
                </c:pt>
                <c:pt idx="6">
                  <c:v>4581.5798999999997</c:v>
                </c:pt>
                <c:pt idx="7">
                  <c:v>5124.6283000000003</c:v>
                </c:pt>
                <c:pt idx="8">
                  <c:v>4722.8625000000002</c:v>
                </c:pt>
                <c:pt idx="9">
                  <c:v>6132.1197999999904</c:v>
                </c:pt>
                <c:pt idx="10">
                  <c:v>6455.6185999999898</c:v>
                </c:pt>
                <c:pt idx="11">
                  <c:v>5149.1623</c:v>
                </c:pt>
                <c:pt idx="12">
                  <c:v>6155.1995999999899</c:v>
                </c:pt>
                <c:pt idx="13">
                  <c:v>6237.7143999999998</c:v>
                </c:pt>
                <c:pt idx="14">
                  <c:v>9001.7978999999996</c:v>
                </c:pt>
                <c:pt idx="15">
                  <c:v>10674.831399999999</c:v>
                </c:pt>
                <c:pt idx="16">
                  <c:v>8980.8107999999902</c:v>
                </c:pt>
                <c:pt idx="17">
                  <c:v>8981.7253999999903</c:v>
                </c:pt>
                <c:pt idx="18">
                  <c:v>5318.1373999999996</c:v>
                </c:pt>
                <c:pt idx="19">
                  <c:v>4245.3621000000003</c:v>
                </c:pt>
                <c:pt idx="20">
                  <c:v>3212.0727999999999</c:v>
                </c:pt>
                <c:pt idx="21">
                  <c:v>3817.4443000000001</c:v>
                </c:pt>
                <c:pt idx="22">
                  <c:v>4008.6876999999999</c:v>
                </c:pt>
                <c:pt idx="23">
                  <c:v>3197.2127999999998</c:v>
                </c:pt>
              </c:numCache>
            </c:numRef>
          </c:val>
          <c:smooth val="0"/>
          <c:extLst>
            <c:ext xmlns:c16="http://schemas.microsoft.com/office/drawing/2014/chart" uri="{C3380CC4-5D6E-409C-BE32-E72D297353CC}">
              <c16:uniqueId val="{00000001-3E1F-E84B-AFA5-26392FA6D188}"/>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tab'!$C$35</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tab'!$B$36:$B$59</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tab'!$C$36:$C$59</c:f>
              <c:numCache>
                <c:formatCode>_(* #,##0.00_);_(* \(#,##0.00\);_(* "-"??_);_(@_)</c:formatCode>
                <c:ptCount val="24"/>
                <c:pt idx="0">
                  <c:v>12287.125</c:v>
                </c:pt>
                <c:pt idx="1">
                  <c:v>10665.700999999999</c:v>
                </c:pt>
                <c:pt idx="2">
                  <c:v>8563.4979999999996</c:v>
                </c:pt>
                <c:pt idx="3">
                  <c:v>9238.0650000000005</c:v>
                </c:pt>
                <c:pt idx="4">
                  <c:v>8572.5360000000001</c:v>
                </c:pt>
                <c:pt idx="5">
                  <c:v>9105.5660000000007</c:v>
                </c:pt>
                <c:pt idx="6">
                  <c:v>7176.9059999999999</c:v>
                </c:pt>
                <c:pt idx="7">
                  <c:v>6210.5739999999996</c:v>
                </c:pt>
                <c:pt idx="8">
                  <c:v>5639.826</c:v>
                </c:pt>
                <c:pt idx="9">
                  <c:v>5188.3450000000003</c:v>
                </c:pt>
                <c:pt idx="10">
                  <c:v>5928.23</c:v>
                </c:pt>
                <c:pt idx="11">
                  <c:v>7190.2479999999996</c:v>
                </c:pt>
                <c:pt idx="12">
                  <c:v>7554.8209999999999</c:v>
                </c:pt>
                <c:pt idx="13">
                  <c:v>7000.9129999999996</c:v>
                </c:pt>
                <c:pt idx="14">
                  <c:v>6419.6959999999999</c:v>
                </c:pt>
                <c:pt idx="15">
                  <c:v>6910.0990000000002</c:v>
                </c:pt>
                <c:pt idx="16">
                  <c:v>9256.7880000000005</c:v>
                </c:pt>
                <c:pt idx="17">
                  <c:v>6612.0959999999995</c:v>
                </c:pt>
                <c:pt idx="18">
                  <c:v>8385.9009999999998</c:v>
                </c:pt>
                <c:pt idx="19">
                  <c:v>8798.5139999999992</c:v>
                </c:pt>
                <c:pt idx="20">
                  <c:v>8972.1020000000008</c:v>
                </c:pt>
                <c:pt idx="21">
                  <c:v>7852.143</c:v>
                </c:pt>
                <c:pt idx="22">
                  <c:v>6675.1220000000003</c:v>
                </c:pt>
                <c:pt idx="23">
                  <c:v>6416.0839999999998</c:v>
                </c:pt>
              </c:numCache>
            </c:numRef>
          </c:val>
          <c:smooth val="0"/>
          <c:extLst>
            <c:ext xmlns:c16="http://schemas.microsoft.com/office/drawing/2014/chart" uri="{C3380CC4-5D6E-409C-BE32-E72D297353CC}">
              <c16:uniqueId val="{00000000-4E80-474D-AFC3-56A2CAFA8EDC}"/>
            </c:ext>
          </c:extLst>
        </c:ser>
        <c:ser>
          <c:idx val="1"/>
          <c:order val="1"/>
          <c:tx>
            <c:strRef>
              <c:f>'new TRS and CTS PPT tab'!$D$35</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tab'!$B$36:$B$59</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tab'!$D$36:$D$59</c:f>
              <c:numCache>
                <c:formatCode>_(* #,##0.00_);_(* \(#,##0.00\);_(* "-"??_);_(@_)</c:formatCode>
                <c:ptCount val="24"/>
                <c:pt idx="0">
                  <c:v>10571.0864</c:v>
                </c:pt>
                <c:pt idx="1">
                  <c:v>9267.2566000000006</c:v>
                </c:pt>
                <c:pt idx="2">
                  <c:v>7343.1675999999998</c:v>
                </c:pt>
                <c:pt idx="3">
                  <c:v>7928.4988999999996</c:v>
                </c:pt>
                <c:pt idx="4">
                  <c:v>7138.2519000000002</c:v>
                </c:pt>
                <c:pt idx="5">
                  <c:v>7626.9471999999996</c:v>
                </c:pt>
                <c:pt idx="6">
                  <c:v>5953.2978999999996</c:v>
                </c:pt>
                <c:pt idx="7">
                  <c:v>5026.5865000000003</c:v>
                </c:pt>
                <c:pt idx="8">
                  <c:v>4971.4488000000001</c:v>
                </c:pt>
                <c:pt idx="9">
                  <c:v>4637.7974000000004</c:v>
                </c:pt>
                <c:pt idx="10">
                  <c:v>5414.27</c:v>
                </c:pt>
                <c:pt idx="11">
                  <c:v>6558.0069999999996</c:v>
                </c:pt>
                <c:pt idx="12">
                  <c:v>6927.9543999999996</c:v>
                </c:pt>
                <c:pt idx="13">
                  <c:v>6393.0297</c:v>
                </c:pt>
                <c:pt idx="14">
                  <c:v>5878.1623</c:v>
                </c:pt>
                <c:pt idx="15">
                  <c:v>6296.0322999999999</c:v>
                </c:pt>
                <c:pt idx="16">
                  <c:v>8329.3315999999995</c:v>
                </c:pt>
                <c:pt idx="17">
                  <c:v>5882.0640999999996</c:v>
                </c:pt>
                <c:pt idx="18">
                  <c:v>7542.5547999999999</c:v>
                </c:pt>
                <c:pt idx="19">
                  <c:v>8090.3050000000003</c:v>
                </c:pt>
                <c:pt idx="20">
                  <c:v>8166.4201000000003</c:v>
                </c:pt>
                <c:pt idx="21">
                  <c:v>7108.7947000000004</c:v>
                </c:pt>
                <c:pt idx="22">
                  <c:v>5991.2236000000003</c:v>
                </c:pt>
                <c:pt idx="23">
                  <c:v>5882.7461999999996</c:v>
                </c:pt>
              </c:numCache>
            </c:numRef>
          </c:val>
          <c:smooth val="0"/>
          <c:extLst>
            <c:ext xmlns:c16="http://schemas.microsoft.com/office/drawing/2014/chart" uri="{C3380CC4-5D6E-409C-BE32-E72D297353CC}">
              <c16:uniqueId val="{00000001-4E80-474D-AFC3-56A2CAFA8EDC}"/>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1/23/23</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273432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14</a:t>
            </a:fld>
            <a:endParaRPr lang="en-US" dirty="0"/>
          </a:p>
        </p:txBody>
      </p:sp>
    </p:spTree>
    <p:extLst>
      <p:ext uri="{BB962C8B-B14F-4D97-AF65-F5344CB8AC3E}">
        <p14:creationId xmlns:p14="http://schemas.microsoft.com/office/powerpoint/2010/main" val="255081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16</a:t>
            </a:fld>
            <a:endParaRPr lang="en-US" dirty="0"/>
          </a:p>
        </p:txBody>
      </p:sp>
    </p:spTree>
    <p:extLst>
      <p:ext uri="{BB962C8B-B14F-4D97-AF65-F5344CB8AC3E}">
        <p14:creationId xmlns:p14="http://schemas.microsoft.com/office/powerpoint/2010/main" val="323664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40</a:t>
            </a:fld>
            <a:endParaRPr lang="en-US" dirty="0"/>
          </a:p>
        </p:txBody>
      </p:sp>
    </p:spTree>
    <p:extLst>
      <p:ext uri="{BB962C8B-B14F-4D97-AF65-F5344CB8AC3E}">
        <p14:creationId xmlns:p14="http://schemas.microsoft.com/office/powerpoint/2010/main" val="341059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5</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272136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363904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366743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11</a:t>
            </a:fld>
            <a:endParaRPr lang="en-US" dirty="0"/>
          </a:p>
        </p:txBody>
      </p:sp>
    </p:spTree>
    <p:extLst>
      <p:ext uri="{BB962C8B-B14F-4D97-AF65-F5344CB8AC3E}">
        <p14:creationId xmlns:p14="http://schemas.microsoft.com/office/powerpoint/2010/main" val="7515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184717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907D2681-E58C-E64F-A269-631D26AF4D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2" name="Rectangle 1">
            <a:extLst>
              <a:ext uri="{FF2B5EF4-FFF2-40B4-BE49-F238E27FC236}">
                <a16:creationId xmlns:a16="http://schemas.microsoft.com/office/drawing/2014/main" id="{CECECC31-AC7F-0314-F526-5CD50D6E6AD3}"/>
              </a:ext>
            </a:extLst>
          </p:cNvPr>
          <p:cNvSpPr/>
          <p:nvPr userDrawn="1"/>
        </p:nvSpPr>
        <p:spPr>
          <a:xfrm>
            <a:off x="1" y="1154242"/>
            <a:ext cx="12351894" cy="5703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0EB886-A170-9B41-BCB8-A0C10945B804}"/>
              </a:ext>
            </a:extLst>
          </p:cNvPr>
          <p:cNvSpPr/>
          <p:nvPr userDrawn="1"/>
        </p:nvSpPr>
        <p:spPr>
          <a:xfrm>
            <a:off x="101568" y="6436060"/>
            <a:ext cx="1845219" cy="338554"/>
          </a:xfrm>
          <a:prstGeom prst="rect">
            <a:avLst/>
          </a:prstGeom>
        </p:spPr>
        <p:txBody>
          <a:bodyPr wrap="square">
            <a:spAutoFit/>
          </a:bodyPr>
          <a:lstStyle/>
          <a:p>
            <a:pPr algn="l">
              <a:spcBef>
                <a:spcPts val="1200"/>
              </a:spcBef>
            </a:pPr>
            <a:r>
              <a:rPr lang="en-US" sz="1600" b="0" dirty="0">
                <a:solidFill>
                  <a:schemeClr val="bg1">
                    <a:lumMod val="50000"/>
                  </a:schemeClr>
                </a:solidFill>
                <a:latin typeface="+mj-lt"/>
                <a:ea typeface="Calibri" panose="020F0502020204030204" pitchFamily="34" charset="0"/>
                <a:cs typeface="Times New Roman" panose="02020603050405020304" pitchFamily="18" charset="0"/>
              </a:rPr>
              <a:t>January 26, 2023</a:t>
            </a:r>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ED890AB7-3156-1D4D-BA39-37AA1BEDA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0" y="0"/>
            <a:ext cx="12351896" cy="6858000"/>
          </a:xfrm>
          <a:prstGeom prst="rect">
            <a:avLst/>
          </a:prstGeom>
        </p:spPr>
      </p:pic>
      <p:sp>
        <p:nvSpPr>
          <p:cNvPr id="8" name="Rectangle 7">
            <a:extLst>
              <a:ext uri="{FF2B5EF4-FFF2-40B4-BE49-F238E27FC236}">
                <a16:creationId xmlns:a16="http://schemas.microsoft.com/office/drawing/2014/main" id="{8B9ACFA4-1017-774A-9F10-35EA5C596194}"/>
              </a:ext>
            </a:extLst>
          </p:cNvPr>
          <p:cNvSpPr/>
          <p:nvPr userDrawn="1"/>
        </p:nvSpPr>
        <p:spPr>
          <a:xfrm>
            <a:off x="1" y="0"/>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8E3E4-D0FA-7245-BAE6-6B1DC20D67EA}"/>
              </a:ext>
            </a:extLst>
          </p:cNvPr>
          <p:cNvSpPr/>
          <p:nvPr userDrawn="1"/>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724C0C2-3791-A5CA-C933-7B124D716282}"/>
              </a:ext>
            </a:extLst>
          </p:cNvPr>
          <p:cNvSpPr/>
          <p:nvPr userDrawn="1"/>
        </p:nvSpPr>
        <p:spPr>
          <a:xfrm>
            <a:off x="1" y="0"/>
            <a:ext cx="12351894" cy="2851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close - up of a logo&#10;&#10;Description automatically generated with low confidence">
            <a:extLst>
              <a:ext uri="{FF2B5EF4-FFF2-40B4-BE49-F238E27FC236}">
                <a16:creationId xmlns:a16="http://schemas.microsoft.com/office/drawing/2014/main" id="{9EEE7A8D-9ECF-6444-A51B-FA4732DD80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9" name="Triangle 8">
            <a:extLst>
              <a:ext uri="{FF2B5EF4-FFF2-40B4-BE49-F238E27FC236}">
                <a16:creationId xmlns:a16="http://schemas.microsoft.com/office/drawing/2014/main" id="{82075CDF-BE33-4C44-BC12-2E9509AB543F}"/>
              </a:ext>
            </a:extLst>
          </p:cNvPr>
          <p:cNvSpPr/>
          <p:nvPr userDrawn="1"/>
        </p:nvSpPr>
        <p:spPr>
          <a:xfrm rot="16200000">
            <a:off x="1219201" y="3012964"/>
            <a:ext cx="965200" cy="83206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DA3F9A7-CB81-5C44-AD6F-E253B24369BA}"/>
              </a:ext>
            </a:extLst>
          </p:cNvPr>
          <p:cNvSpPr/>
          <p:nvPr userDrawn="1"/>
        </p:nvSpPr>
        <p:spPr>
          <a:xfrm>
            <a:off x="1869418" y="0"/>
            <a:ext cx="10482477" cy="6858000"/>
          </a:xfrm>
          <a:custGeom>
            <a:avLst/>
            <a:gdLst>
              <a:gd name="connsiteX0" fmla="*/ 1067961 w 10482477"/>
              <a:gd name="connsiteY0" fmla="*/ 0 h 6858000"/>
              <a:gd name="connsiteX1" fmla="*/ 10482477 w 10482477"/>
              <a:gd name="connsiteY1" fmla="*/ 0 h 6858000"/>
              <a:gd name="connsiteX2" fmla="*/ 10482477 w 10482477"/>
              <a:gd name="connsiteY2" fmla="*/ 6858000 h 6858000"/>
              <a:gd name="connsiteX3" fmla="*/ 1067964 w 10482477"/>
              <a:gd name="connsiteY3" fmla="*/ 6858000 h 6858000"/>
              <a:gd name="connsiteX4" fmla="*/ 1031942 w 10482477"/>
              <a:gd name="connsiteY4" fmla="*/ 6807345 h 6858000"/>
              <a:gd name="connsiteX5" fmla="*/ 0 w 10482477"/>
              <a:gd name="connsiteY5" fmla="*/ 3428998 h 6858000"/>
              <a:gd name="connsiteX6" fmla="*/ 1031942 w 10482477"/>
              <a:gd name="connsiteY6" fmla="*/ 506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2477" h="6858000">
                <a:moveTo>
                  <a:pt x="1067961" y="0"/>
                </a:moveTo>
                <a:lnTo>
                  <a:pt x="10482477" y="0"/>
                </a:lnTo>
                <a:lnTo>
                  <a:pt x="10482477" y="6858000"/>
                </a:lnTo>
                <a:lnTo>
                  <a:pt x="1067964" y="6858000"/>
                </a:lnTo>
                <a:lnTo>
                  <a:pt x="1031942" y="6807345"/>
                </a:lnTo>
                <a:cubicBezTo>
                  <a:pt x="380428" y="5842976"/>
                  <a:pt x="0" y="4680414"/>
                  <a:pt x="0" y="3428998"/>
                </a:cubicBezTo>
                <a:cubicBezTo>
                  <a:pt x="0" y="2177582"/>
                  <a:pt x="380428" y="1015020"/>
                  <a:pt x="1031942" y="506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2FE7CD02-03C7-6E44-A3FD-7D3C4FCD7C93}"/>
              </a:ext>
            </a:extLst>
          </p:cNvPr>
          <p:cNvSpPr/>
          <p:nvPr userDrawn="1"/>
        </p:nvSpPr>
        <p:spPr>
          <a:xfrm>
            <a:off x="10346781" y="6455725"/>
            <a:ext cx="1845219" cy="338554"/>
          </a:xfrm>
          <a:prstGeom prst="rect">
            <a:avLst/>
          </a:prstGeom>
        </p:spPr>
        <p:txBody>
          <a:bodyPr wrap="square">
            <a:spAutoFit/>
          </a:bodyPr>
          <a:lstStyle/>
          <a:p>
            <a:pPr algn="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April 15</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 - up of a logo&#10;&#10;Description automatically generated with low confidence">
            <a:extLst>
              <a:ext uri="{FF2B5EF4-FFF2-40B4-BE49-F238E27FC236}">
                <a16:creationId xmlns:a16="http://schemas.microsoft.com/office/drawing/2014/main" id="{18134839-C909-327F-6E58-472879207D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Tree>
    <p:extLst>
      <p:ext uri="{BB962C8B-B14F-4D97-AF65-F5344CB8AC3E}">
        <p14:creationId xmlns:p14="http://schemas.microsoft.com/office/powerpoint/2010/main" val="3333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1/23/23</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hyperlink" Target="mailto:tam.outreach@Maryland.gov"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5.png"/><Relationship Id="rId7"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5.png"/><Relationship Id="rId7"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167BB-4E3D-99B8-E75B-7E0242434985}"/>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EFA130-4C7F-6015-2247-33E1D634695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AC8994-E477-E752-92D3-DD69914F5214}"/>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9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Manager’s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Travis.Dougherty@Maryland.gov</a:t>
            </a:r>
            <a:r>
              <a:rPr lang="en-US" sz="2400" dirty="0">
                <a:latin typeface="Arial" panose="020B0604020202020204" pitchFamily="34" charset="0"/>
                <a:cs typeface="Arial" panose="020B0604020202020204" pitchFamily="34" charset="0"/>
              </a:rPr>
              <a:t>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81073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3385151" cy="1107996"/>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NASRA</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pic>
        <p:nvPicPr>
          <p:cNvPr id="9" name="Picture 8" descr="A picture containing text, indoor, computer, floor&#10;&#10;Description automatically generated">
            <a:extLst>
              <a:ext uri="{FF2B5EF4-FFF2-40B4-BE49-F238E27FC236}">
                <a16:creationId xmlns:a16="http://schemas.microsoft.com/office/drawing/2014/main" id="{56DE65C1-3DA7-2ADE-E4AF-F5E7A613CDE0}"/>
              </a:ext>
            </a:extLst>
          </p:cNvPr>
          <p:cNvPicPr>
            <a:picLocks noChangeAspect="1"/>
          </p:cNvPicPr>
          <p:nvPr/>
        </p:nvPicPr>
        <p:blipFill>
          <a:blip r:embed="rId5"/>
          <a:stretch>
            <a:fillRect/>
          </a:stretch>
        </p:blipFill>
        <p:spPr>
          <a:xfrm rot="5400000">
            <a:off x="5825419" y="1296458"/>
            <a:ext cx="5686777" cy="4265083"/>
          </a:xfrm>
          <a:prstGeom prst="rect">
            <a:avLst/>
          </a:prstGeom>
        </p:spPr>
      </p:pic>
      <p:pic>
        <p:nvPicPr>
          <p:cNvPr id="2050" name="Picture 2" descr="NASRA Logo">
            <a:extLst>
              <a:ext uri="{FF2B5EF4-FFF2-40B4-BE49-F238E27FC236}">
                <a16:creationId xmlns:a16="http://schemas.microsoft.com/office/drawing/2014/main" id="{E7EAAE9E-597A-9244-FFDB-9F80BF4DE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264" y="4581595"/>
            <a:ext cx="3948175" cy="125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7398351" cy="523220"/>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The Fall of Analog Relay Services</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426557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7398351" cy="523220"/>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Universal Telecommunications Access Platform</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36773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45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Manager’s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8019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896EED-FCF9-672B-9B57-2FB219DE25B9}"/>
              </a:ext>
            </a:extLst>
          </p:cNvPr>
          <p:cNvSpPr/>
          <p:nvPr/>
        </p:nvSpPr>
        <p:spPr>
          <a:xfrm>
            <a:off x="7175158" y="2072336"/>
            <a:ext cx="4397365" cy="4114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013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1944017"/>
            <a:ext cx="6321006" cy="181588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October to December 2022</a:t>
            </a:r>
            <a:r>
              <a:rPr lang="en-US" sz="2800" dirty="0">
                <a:solidFill>
                  <a:srgbClr val="000000"/>
                </a:solidFill>
                <a:latin typeface="+mj-lt"/>
                <a:ea typeface="Times New Roman" panose="02020603050405020304" pitchFamily="18" charset="0"/>
                <a:cs typeface="Times New Roman" panose="02020603050405020304" pitchFamily="18" charset="0"/>
              </a:rPr>
              <a:t>, MAT has received </a:t>
            </a:r>
            <a:r>
              <a:rPr lang="en-US" sz="28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122</a:t>
            </a:r>
            <a:r>
              <a:rPr lang="en-US" sz="2800" b="1" dirty="0">
                <a:solidFill>
                  <a:srgbClr val="C11339"/>
                </a:solidFill>
                <a:ea typeface="Times New Roman" panose="02020603050405020304" pitchFamily="18" charset="0"/>
                <a:cs typeface="Times New Roman" panose="02020603050405020304" pitchFamily="18" charset="0"/>
              </a:rPr>
              <a:t> new applications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800" b="1" dirty="0">
                <a:solidFill>
                  <a:srgbClr val="C11339"/>
                </a:solidFill>
                <a:ea typeface="Times New Roman" panose="02020603050405020304" pitchFamily="18" charset="0"/>
                <a:cs typeface="Times New Roman" panose="02020603050405020304" pitchFamily="18" charset="0"/>
              </a:rPr>
              <a:t>133 pieces of telecommunications equipment</a:t>
            </a:r>
            <a:r>
              <a:rPr lang="en-US" sz="2800" b="1" dirty="0">
                <a:latin typeface="+mj-lt"/>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4685B8C6-18AB-96A7-6EC3-C609E50956CF}"/>
              </a:ext>
            </a:extLst>
          </p:cNvPr>
          <p:cNvSpPr/>
          <p:nvPr/>
        </p:nvSpPr>
        <p:spPr>
          <a:xfrm>
            <a:off x="7480605" y="2394471"/>
            <a:ext cx="4629018" cy="1323439"/>
          </a:xfrm>
          <a:prstGeom prst="rect">
            <a:avLst/>
          </a:prstGeom>
        </p:spPr>
        <p:txBody>
          <a:bodyPr wrap="square">
            <a:spAutoFit/>
          </a:bodyPr>
          <a:lstStyle/>
          <a:p>
            <a:pPr>
              <a:spcBef>
                <a:spcPts val="1800"/>
              </a:spcBef>
            </a:pPr>
            <a:r>
              <a:rPr lang="en-US" sz="2000" dirty="0">
                <a:latin typeface="+mj-lt"/>
                <a:ea typeface="Times New Roman" panose="02020603050405020304" pitchFamily="18" charset="0"/>
                <a:cs typeface="Times New Roman" panose="02020603050405020304" pitchFamily="18" charset="0"/>
              </a:rPr>
              <a:t>In the </a:t>
            </a:r>
            <a:r>
              <a:rPr lang="en-US" sz="2000" b="1" dirty="0">
                <a:latin typeface="+mj-lt"/>
                <a:ea typeface="Times New Roman" panose="02020603050405020304" pitchFamily="18" charset="0"/>
                <a:cs typeface="Times New Roman" panose="02020603050405020304" pitchFamily="18" charset="0"/>
              </a:rPr>
              <a:t>previous quarterly report, </a:t>
            </a:r>
            <a:r>
              <a:rPr lang="en-US" sz="2000" dirty="0">
                <a:latin typeface="+mj-lt"/>
                <a:ea typeface="Times New Roman" panose="02020603050405020304" pitchFamily="18" charset="0"/>
                <a:cs typeface="Times New Roman" panose="02020603050405020304" pitchFamily="18" charset="0"/>
              </a:rPr>
              <a:t>we received 69 new applications and distributed a total of 11 pieces of telecommunications equipment.</a:t>
            </a:r>
          </a:p>
        </p:txBody>
      </p:sp>
      <p:sp>
        <p:nvSpPr>
          <p:cNvPr id="15" name="Rectangle 14">
            <a:extLst>
              <a:ext uri="{FF2B5EF4-FFF2-40B4-BE49-F238E27FC236}">
                <a16:creationId xmlns:a16="http://schemas.microsoft.com/office/drawing/2014/main" id="{AFC27317-A446-508C-7B19-AA04ACD490D2}"/>
              </a:ext>
            </a:extLst>
          </p:cNvPr>
          <p:cNvSpPr/>
          <p:nvPr/>
        </p:nvSpPr>
        <p:spPr>
          <a:xfrm>
            <a:off x="2385709" y="4074527"/>
            <a:ext cx="1040670" cy="769441"/>
          </a:xfrm>
          <a:prstGeom prst="rect">
            <a:avLst/>
          </a:prstGeom>
        </p:spPr>
        <p:txBody>
          <a:bodyPr wrap="none">
            <a:spAutoFit/>
          </a:bodyPr>
          <a:lstStyle/>
          <a:p>
            <a:pPr lvl="0"/>
            <a:r>
              <a:rPr lang="en-US" sz="4400" b="1" dirty="0">
                <a:solidFill>
                  <a:srgbClr val="C11339"/>
                </a:solidFill>
              </a:rPr>
              <a:t>122</a:t>
            </a:r>
            <a:endParaRPr lang="en-US" sz="2800" b="1" dirty="0">
              <a:solidFill>
                <a:srgbClr val="C11339"/>
              </a:solidFill>
            </a:endParaRPr>
          </a:p>
        </p:txBody>
      </p:sp>
      <p:sp>
        <p:nvSpPr>
          <p:cNvPr id="17" name="Rectangle 16">
            <a:extLst>
              <a:ext uri="{FF2B5EF4-FFF2-40B4-BE49-F238E27FC236}">
                <a16:creationId xmlns:a16="http://schemas.microsoft.com/office/drawing/2014/main" id="{A22CBECD-60E8-1B4E-9F87-D71304268FD7}"/>
              </a:ext>
            </a:extLst>
          </p:cNvPr>
          <p:cNvSpPr/>
          <p:nvPr/>
        </p:nvSpPr>
        <p:spPr>
          <a:xfrm>
            <a:off x="8662941" y="4150211"/>
            <a:ext cx="550151" cy="523220"/>
          </a:xfrm>
          <a:prstGeom prst="rect">
            <a:avLst/>
          </a:prstGeom>
        </p:spPr>
        <p:txBody>
          <a:bodyPr wrap="none">
            <a:spAutoFit/>
          </a:bodyPr>
          <a:lstStyle/>
          <a:p>
            <a:pPr lvl="0"/>
            <a:r>
              <a:rPr lang="en-US" sz="2800" b="1" dirty="0">
                <a:solidFill>
                  <a:srgbClr val="C11339"/>
                </a:solidFill>
              </a:rPr>
              <a:t>69</a:t>
            </a:r>
            <a:endParaRPr lang="en-US" sz="1600" b="1" dirty="0">
              <a:solidFill>
                <a:srgbClr val="C11339"/>
              </a:solidFill>
            </a:endParaRPr>
          </a:p>
        </p:txBody>
      </p:sp>
      <p:sp>
        <p:nvSpPr>
          <p:cNvPr id="19" name="Rectangle 18">
            <a:extLst>
              <a:ext uri="{FF2B5EF4-FFF2-40B4-BE49-F238E27FC236}">
                <a16:creationId xmlns:a16="http://schemas.microsoft.com/office/drawing/2014/main" id="{9BFBDB9B-CCB1-7BA7-E30F-D9CA895B98A5}"/>
              </a:ext>
            </a:extLst>
          </p:cNvPr>
          <p:cNvSpPr/>
          <p:nvPr/>
        </p:nvSpPr>
        <p:spPr>
          <a:xfrm>
            <a:off x="2385709" y="5252832"/>
            <a:ext cx="1040670" cy="769441"/>
          </a:xfrm>
          <a:prstGeom prst="rect">
            <a:avLst/>
          </a:prstGeom>
        </p:spPr>
        <p:txBody>
          <a:bodyPr wrap="none">
            <a:spAutoFit/>
          </a:bodyPr>
          <a:lstStyle/>
          <a:p>
            <a:pPr lvl="0"/>
            <a:r>
              <a:rPr lang="en-US" sz="4400" b="1" dirty="0">
                <a:solidFill>
                  <a:srgbClr val="C11339"/>
                </a:solidFill>
              </a:rPr>
              <a:t>133</a:t>
            </a:r>
            <a:endParaRPr lang="en-US" sz="2800" b="1" dirty="0">
              <a:solidFill>
                <a:srgbClr val="C11339"/>
              </a:solidFill>
            </a:endParaRPr>
          </a:p>
        </p:txBody>
      </p:sp>
      <p:sp>
        <p:nvSpPr>
          <p:cNvPr id="20" name="Rectangle 19">
            <a:extLst>
              <a:ext uri="{FF2B5EF4-FFF2-40B4-BE49-F238E27FC236}">
                <a16:creationId xmlns:a16="http://schemas.microsoft.com/office/drawing/2014/main" id="{D0687A3E-E15F-315C-7DAA-295CA0AC7272}"/>
              </a:ext>
            </a:extLst>
          </p:cNvPr>
          <p:cNvSpPr/>
          <p:nvPr/>
        </p:nvSpPr>
        <p:spPr>
          <a:xfrm>
            <a:off x="3444308" y="5175887"/>
            <a:ext cx="2126480" cy="923330"/>
          </a:xfrm>
          <a:prstGeom prst="rect">
            <a:avLst/>
          </a:prstGeom>
        </p:spPr>
        <p:txBody>
          <a:bodyPr wrap="none">
            <a:spAutoFit/>
          </a:bodyPr>
          <a:lstStyle/>
          <a:p>
            <a:pPr lvl="0"/>
            <a:r>
              <a:rPr lang="en-US" b="1" dirty="0">
                <a:solidFill>
                  <a:srgbClr val="C11339"/>
                </a:solidFill>
              </a:rPr>
              <a:t>pieces of</a:t>
            </a:r>
          </a:p>
          <a:p>
            <a:pPr lvl="0"/>
            <a:r>
              <a:rPr lang="en-US" b="1" dirty="0">
                <a:solidFill>
                  <a:srgbClr val="C11339"/>
                </a:solidFill>
              </a:rPr>
              <a:t>telecommunications</a:t>
            </a:r>
          </a:p>
          <a:p>
            <a:pPr lvl="0"/>
            <a:r>
              <a:rPr lang="en-US" b="1" dirty="0">
                <a:solidFill>
                  <a:srgbClr val="C11339"/>
                </a:solidFill>
              </a:rPr>
              <a:t>equipment</a:t>
            </a:r>
          </a:p>
        </p:txBody>
      </p:sp>
      <p:sp>
        <p:nvSpPr>
          <p:cNvPr id="21" name="Rectangle 20">
            <a:extLst>
              <a:ext uri="{FF2B5EF4-FFF2-40B4-BE49-F238E27FC236}">
                <a16:creationId xmlns:a16="http://schemas.microsoft.com/office/drawing/2014/main" id="{D47D7A66-0F58-7804-05D0-5A9E9602948B}"/>
              </a:ext>
            </a:extLst>
          </p:cNvPr>
          <p:cNvSpPr/>
          <p:nvPr/>
        </p:nvSpPr>
        <p:spPr>
          <a:xfrm>
            <a:off x="3463085" y="4274581"/>
            <a:ext cx="1800686" cy="369332"/>
          </a:xfrm>
          <a:prstGeom prst="rect">
            <a:avLst/>
          </a:prstGeom>
        </p:spPr>
        <p:txBody>
          <a:bodyPr wrap="none">
            <a:spAutoFit/>
          </a:bodyPr>
          <a:lstStyle/>
          <a:p>
            <a:pPr lvl="0"/>
            <a:r>
              <a:rPr lang="en-US" b="1" dirty="0">
                <a:solidFill>
                  <a:srgbClr val="C11339"/>
                </a:solidFill>
              </a:rPr>
              <a:t>new applications</a:t>
            </a:r>
          </a:p>
        </p:txBody>
      </p:sp>
      <p:sp>
        <p:nvSpPr>
          <p:cNvPr id="24" name="Rectangle 23">
            <a:extLst>
              <a:ext uri="{FF2B5EF4-FFF2-40B4-BE49-F238E27FC236}">
                <a16:creationId xmlns:a16="http://schemas.microsoft.com/office/drawing/2014/main" id="{DDF6F48B-9460-7C89-F42D-E2EAC85BCC2D}"/>
              </a:ext>
            </a:extLst>
          </p:cNvPr>
          <p:cNvSpPr/>
          <p:nvPr/>
        </p:nvSpPr>
        <p:spPr>
          <a:xfrm>
            <a:off x="9195249" y="4240542"/>
            <a:ext cx="1624804" cy="338554"/>
          </a:xfrm>
          <a:prstGeom prst="rect">
            <a:avLst/>
          </a:prstGeom>
        </p:spPr>
        <p:txBody>
          <a:bodyPr wrap="none">
            <a:spAutoFit/>
          </a:bodyPr>
          <a:lstStyle/>
          <a:p>
            <a:pPr lvl="0"/>
            <a:r>
              <a:rPr lang="en-US" sz="1600" b="1" dirty="0">
                <a:solidFill>
                  <a:srgbClr val="C11339"/>
                </a:solidFill>
              </a:rPr>
              <a:t>new applications</a:t>
            </a:r>
          </a:p>
        </p:txBody>
      </p:sp>
      <p:sp>
        <p:nvSpPr>
          <p:cNvPr id="25" name="Rectangle 24">
            <a:extLst>
              <a:ext uri="{FF2B5EF4-FFF2-40B4-BE49-F238E27FC236}">
                <a16:creationId xmlns:a16="http://schemas.microsoft.com/office/drawing/2014/main" id="{5ABF83F1-FD54-9D62-5865-3AEC9AC8A499}"/>
              </a:ext>
            </a:extLst>
          </p:cNvPr>
          <p:cNvSpPr/>
          <p:nvPr/>
        </p:nvSpPr>
        <p:spPr>
          <a:xfrm>
            <a:off x="8666460" y="5175887"/>
            <a:ext cx="550151" cy="523220"/>
          </a:xfrm>
          <a:prstGeom prst="rect">
            <a:avLst/>
          </a:prstGeom>
        </p:spPr>
        <p:txBody>
          <a:bodyPr wrap="none">
            <a:spAutoFit/>
          </a:bodyPr>
          <a:lstStyle/>
          <a:p>
            <a:pPr lvl="0"/>
            <a:r>
              <a:rPr lang="en-US" sz="2800" b="1" dirty="0">
                <a:solidFill>
                  <a:srgbClr val="C11339"/>
                </a:solidFill>
              </a:rPr>
              <a:t>11</a:t>
            </a:r>
            <a:endParaRPr lang="en-US" sz="1600" b="1" dirty="0">
              <a:solidFill>
                <a:srgbClr val="C11339"/>
              </a:solidFill>
            </a:endParaRPr>
          </a:p>
        </p:txBody>
      </p:sp>
      <p:sp>
        <p:nvSpPr>
          <p:cNvPr id="26" name="Rectangle 25">
            <a:extLst>
              <a:ext uri="{FF2B5EF4-FFF2-40B4-BE49-F238E27FC236}">
                <a16:creationId xmlns:a16="http://schemas.microsoft.com/office/drawing/2014/main" id="{8346AE86-10E3-BE9F-E710-923116E4B384}"/>
              </a:ext>
            </a:extLst>
          </p:cNvPr>
          <p:cNvSpPr/>
          <p:nvPr/>
        </p:nvSpPr>
        <p:spPr>
          <a:xfrm>
            <a:off x="9165983" y="5021998"/>
            <a:ext cx="2226390" cy="830997"/>
          </a:xfrm>
          <a:prstGeom prst="rect">
            <a:avLst/>
          </a:prstGeom>
        </p:spPr>
        <p:txBody>
          <a:bodyPr wrap="square">
            <a:spAutoFit/>
          </a:bodyPr>
          <a:lstStyle/>
          <a:p>
            <a:pPr lvl="0"/>
            <a:r>
              <a:rPr lang="en-US" sz="1600" b="1" dirty="0">
                <a:solidFill>
                  <a:srgbClr val="C11339"/>
                </a:solidFill>
              </a:rPr>
              <a:t>pieces of telecommunications equipment</a:t>
            </a:r>
          </a:p>
        </p:txBody>
      </p:sp>
      <p:pic>
        <p:nvPicPr>
          <p:cNvPr id="30" name="Picture 29">
            <a:extLst>
              <a:ext uri="{FF2B5EF4-FFF2-40B4-BE49-F238E27FC236}">
                <a16:creationId xmlns:a16="http://schemas.microsoft.com/office/drawing/2014/main" id="{7B48195F-E2D5-0DEB-1A3E-CAE491DEE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61" y="5093006"/>
            <a:ext cx="1327322" cy="1382991"/>
          </a:xfrm>
          <a:prstGeom prst="rect">
            <a:avLst/>
          </a:prstGeom>
        </p:spPr>
      </p:pic>
      <p:pic>
        <p:nvPicPr>
          <p:cNvPr id="31" name="Picture 30">
            <a:extLst>
              <a:ext uri="{FF2B5EF4-FFF2-40B4-BE49-F238E27FC236}">
                <a16:creationId xmlns:a16="http://schemas.microsoft.com/office/drawing/2014/main" id="{7093F2FC-BD40-FA54-F611-ACE4D3B77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771" y="4945376"/>
            <a:ext cx="955364" cy="995433"/>
          </a:xfrm>
          <a:prstGeom prst="rect">
            <a:avLst/>
          </a:prstGeom>
        </p:spPr>
      </p:pic>
      <p:pic>
        <p:nvPicPr>
          <p:cNvPr id="23" name="Picture 22">
            <a:extLst>
              <a:ext uri="{FF2B5EF4-FFF2-40B4-BE49-F238E27FC236}">
                <a16:creationId xmlns:a16="http://schemas.microsoft.com/office/drawing/2014/main" id="{74FB427C-E3BE-DDDC-FD74-7AA75C367C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8894" y="3870579"/>
            <a:ext cx="1105660" cy="1022020"/>
          </a:xfrm>
          <a:prstGeom prst="rect">
            <a:avLst/>
          </a:prstGeom>
        </p:spPr>
      </p:pic>
      <p:pic>
        <p:nvPicPr>
          <p:cNvPr id="27" name="Picture 26">
            <a:extLst>
              <a:ext uri="{FF2B5EF4-FFF2-40B4-BE49-F238E27FC236}">
                <a16:creationId xmlns:a16="http://schemas.microsoft.com/office/drawing/2014/main" id="{E040EA51-98DD-1072-62F3-4B34990B9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8886" y="3936986"/>
            <a:ext cx="853910" cy="789314"/>
          </a:xfrm>
          <a:prstGeom prst="rect">
            <a:avLst/>
          </a:prstGeom>
        </p:spPr>
      </p:pic>
      <p:sp>
        <p:nvSpPr>
          <p:cNvPr id="2" name="Rectangle 1">
            <a:extLst>
              <a:ext uri="{FF2B5EF4-FFF2-40B4-BE49-F238E27FC236}">
                <a16:creationId xmlns:a16="http://schemas.microsoft.com/office/drawing/2014/main" id="{4C756BC6-6B13-4BB0-A21E-B2A2D1E4BD08}"/>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62775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9" y="2061174"/>
            <a:ext cx="6457794" cy="3508653"/>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Times New Roman" panose="02020603050405020304" pitchFamily="18" charset="0"/>
              </a:rPr>
              <a:t>From October to December 2022, the CF service has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107</a:t>
            </a:r>
            <a:r>
              <a:rPr lang="en-US" sz="2400" b="1" dirty="0">
                <a:solidFill>
                  <a:srgbClr val="C11339"/>
                </a:solidFill>
                <a:ea typeface="Times New Roman" panose="02020603050405020304" pitchFamily="18" charset="0"/>
                <a:cs typeface="Times New Roman" panose="02020603050405020304" pitchFamily="18" charset="0"/>
              </a:rPr>
              <a:t> services</a:t>
            </a:r>
            <a:r>
              <a:rPr lang="en-US" sz="2400" b="1" dirty="0">
                <a:solidFill>
                  <a:srgbClr val="C11339"/>
                </a:solidFill>
                <a:latin typeface="+mj-lt"/>
                <a:ea typeface="Times New Roman" panose="02020603050405020304" pitchFamily="18" charset="0"/>
                <a:cs typeface="Times New Roman" panose="02020603050405020304" pitchFamily="18" charset="0"/>
              </a:rPr>
              <a:t>.</a:t>
            </a:r>
            <a:r>
              <a:rPr lang="en-US" sz="2400" b="1" dirty="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In the previous quarterly report, we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60 services</a:t>
            </a:r>
            <a:r>
              <a:rPr lang="en-US" sz="2400" dirty="0">
                <a:latin typeface="+mj-lt"/>
                <a:ea typeface="Times New Roman" panose="02020603050405020304" pitchFamily="18" charset="0"/>
                <a:cs typeface="Times New Roman" panose="02020603050405020304" pitchFamily="18" charset="0"/>
              </a:rPr>
              <a:t>.</a:t>
            </a:r>
          </a:p>
          <a:p>
            <a:pPr marL="342900" indent="-342900">
              <a:spcBef>
                <a:spcPts val="1800"/>
              </a:spcBef>
              <a:buFont typeface="Arial" panose="020B0604020202020204" pitchFamily="34" charset="0"/>
              <a:buChar char="•"/>
            </a:pPr>
            <a:r>
              <a:rPr lang="en-US" sz="2400" dirty="0">
                <a:latin typeface="+mj-lt"/>
                <a:ea typeface="Times New Roman" panose="02020603050405020304" pitchFamily="18" charset="0"/>
                <a:cs typeface="Times New Roman" panose="02020603050405020304" pitchFamily="18" charset="0"/>
              </a:rPr>
              <a:t>The video conference calls were for committee/board/town hall meetings, webinars, interviews, memorial services, alcoholics anonymous meetings, VP calls, and training.</a:t>
            </a:r>
          </a:p>
          <a:p>
            <a:pPr marL="342900" indent="-342900">
              <a:spcBef>
                <a:spcPts val="1800"/>
              </a:spcBef>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As of today, we have </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11 </a:t>
            </a:r>
            <a:r>
              <a:rPr lang="en-US" sz="2400" b="1" dirty="0" err="1">
                <a:solidFill>
                  <a:srgbClr val="C11339"/>
                </a:solidFill>
                <a:latin typeface="Calibri" panose="020F0502020204030204" pitchFamily="34" charset="0"/>
                <a:ea typeface="Calibri" panose="020F0502020204030204" pitchFamily="34" charset="0"/>
                <a:cs typeface="Calibri" panose="020F0502020204030204" pitchFamily="34" charset="0"/>
              </a:rPr>
              <a:t>DeafBlind</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 users</a:t>
            </a:r>
            <a:r>
              <a:rPr lang="en-US" sz="2400" dirty="0">
                <a:latin typeface="+mj-lt"/>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13CAE403-396E-119E-FEFC-EFD7582F0C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3585"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709FFDA0-24F4-EE78-7B46-70AEF82B2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01E904DB-5656-3BCE-045B-9DB8C94E8986}"/>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pic>
        <p:nvPicPr>
          <p:cNvPr id="10" name="Picture 9" descr="A picture containing person, indoor, person&#10;&#10;Description automatically generated">
            <a:extLst>
              <a:ext uri="{FF2B5EF4-FFF2-40B4-BE49-F238E27FC236}">
                <a16:creationId xmlns:a16="http://schemas.microsoft.com/office/drawing/2014/main" id="{D08D9AD3-B1F6-DF2C-E681-3868306DA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5144" y="1892924"/>
            <a:ext cx="4918221" cy="4291138"/>
          </a:xfrm>
          <a:prstGeom prst="rect">
            <a:avLst/>
          </a:prstGeom>
        </p:spPr>
      </p:pic>
      <p:sp>
        <p:nvSpPr>
          <p:cNvPr id="5" name="Rectangle 4">
            <a:extLst>
              <a:ext uri="{FF2B5EF4-FFF2-40B4-BE49-F238E27FC236}">
                <a16:creationId xmlns:a16="http://schemas.microsoft.com/office/drawing/2014/main" id="{AA275044-5659-8D40-DF6A-4DFE0A724C5E}"/>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167862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8" y="2533092"/>
            <a:ext cx="9774736" cy="2031325"/>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Effective Program Date: January 2, 2023</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Rates for facilitators (weekday, night, weekend, last minute, facilitate, </a:t>
            </a:r>
            <a:r>
              <a:rPr lang="en-US" sz="2400" dirty="0" err="1">
                <a:solidFill>
                  <a:srgbClr val="000000"/>
                </a:solidFill>
                <a:latin typeface="+mj-lt"/>
                <a:ea typeface="Calibri" panose="020F0502020204030204" pitchFamily="34" charset="0"/>
                <a:cs typeface="Times New Roman" panose="02020603050405020304" pitchFamily="18" charset="0"/>
              </a:rPr>
              <a:t>protactile</a:t>
            </a:r>
            <a:r>
              <a:rPr lang="en-US" sz="2400" dirty="0">
                <a:solidFill>
                  <a:srgbClr val="000000"/>
                </a:solidFill>
                <a:latin typeface="+mj-lt"/>
                <a:ea typeface="Calibri" panose="020F0502020204030204" pitchFamily="34" charset="0"/>
                <a:cs typeface="Times New Roman" panose="02020603050405020304" pitchFamily="18" charset="0"/>
              </a:rPr>
              <a:t> (PT), legal, or medical).</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Training for facilitators (facilitating, PT, legal, and medical)</a:t>
            </a:r>
            <a:endParaRPr lang="en-US" sz="2400"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B9D6C33-877A-5F0C-AEC5-420E1CE5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982"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F44EE81C-016F-5A47-ED6D-5EF901A055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85524FB3-F6AA-65C6-FB28-25C18EF2D12B}"/>
              </a:ext>
            </a:extLst>
          </p:cNvPr>
          <p:cNvSpPr/>
          <p:nvPr/>
        </p:nvSpPr>
        <p:spPr>
          <a:xfrm>
            <a:off x="1520100" y="673938"/>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Oregon’s CF Program</a:t>
            </a:r>
          </a:p>
        </p:txBody>
      </p:sp>
      <p:sp>
        <p:nvSpPr>
          <p:cNvPr id="5" name="Rectangle 4">
            <a:extLst>
              <a:ext uri="{FF2B5EF4-FFF2-40B4-BE49-F238E27FC236}">
                <a16:creationId xmlns:a16="http://schemas.microsoft.com/office/drawing/2014/main" id="{4AED3EE8-B18C-E8C5-67E8-E028D5E33586}"/>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39082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C589181B-C38F-02DB-C81F-8C9207826A54}"/>
              </a:ext>
            </a:extLst>
          </p:cNvPr>
          <p:cNvSpPr/>
          <p:nvPr/>
        </p:nvSpPr>
        <p:spPr>
          <a:xfrm>
            <a:off x="1756347" y="499533"/>
            <a:ext cx="8839200" cy="5858934"/>
          </a:xfrm>
          <a:prstGeom prst="rect">
            <a:avLst/>
          </a:prstGeom>
          <a:solidFill>
            <a:schemeClr val="bg1">
              <a:lumMod val="95000"/>
            </a:schemeClr>
          </a:solidFill>
          <a:ln>
            <a:noFill/>
          </a:ln>
          <a:effectLst>
            <a:outerShdw blurRad="250476" dist="36986" dir="2700000" sx="101000" sy="101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52368E-B68B-420A-BD0A-8449BA451ACC}"/>
              </a:ext>
            </a:extLst>
          </p:cNvPr>
          <p:cNvSpPr txBox="1"/>
          <p:nvPr/>
        </p:nvSpPr>
        <p:spPr>
          <a:xfrm>
            <a:off x="1281658" y="816759"/>
            <a:ext cx="9628683"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Roll Call</a:t>
            </a:r>
          </a:p>
        </p:txBody>
      </p:sp>
      <p:sp>
        <p:nvSpPr>
          <p:cNvPr id="9" name="TextBox 8">
            <a:extLst>
              <a:ext uri="{FF2B5EF4-FFF2-40B4-BE49-F238E27FC236}">
                <a16:creationId xmlns:a16="http://schemas.microsoft.com/office/drawing/2014/main" id="{0BE88DEF-B686-6F70-3577-507337890532}"/>
              </a:ext>
            </a:extLst>
          </p:cNvPr>
          <p:cNvSpPr txBox="1"/>
          <p:nvPr/>
        </p:nvSpPr>
        <p:spPr>
          <a:xfrm>
            <a:off x="2917496" y="1897658"/>
            <a:ext cx="6307666" cy="4031873"/>
          </a:xfrm>
          <a:prstGeom prst="rect">
            <a:avLst/>
          </a:prstGeom>
          <a:noFill/>
        </p:spPr>
        <p:txBody>
          <a:bodyPr wrap="square">
            <a:spAutoFit/>
          </a:bodyPr>
          <a:lstStyle/>
          <a:p>
            <a:pPr marL="0" marR="0" algn="l">
              <a:spcBef>
                <a:spcPts val="0"/>
              </a:spcBef>
              <a:spcAft>
                <a:spcPts val="0"/>
              </a:spcAft>
            </a:pPr>
            <a:r>
              <a:rPr lang="en-US" sz="2000" b="1" i="0" u="none" strike="noStrike" dirty="0">
                <a:solidFill>
                  <a:srgbClr val="000000"/>
                </a:solidFill>
                <a:effectLst/>
                <a:latin typeface="Calibri" panose="020F0502020204030204" pitchFamily="34" charset="0"/>
                <a:cs typeface="Calibri" panose="020F0502020204030204" pitchFamily="34" charset="0"/>
              </a:rPr>
              <a:t>David </a:t>
            </a:r>
            <a:r>
              <a:rPr lang="en-US" sz="2000" b="1" i="0" u="none" strike="noStrike" dirty="0" err="1">
                <a:solidFill>
                  <a:srgbClr val="000000"/>
                </a:solidFill>
                <a:effectLst/>
                <a:latin typeface="Calibri" panose="020F0502020204030204" pitchFamily="34" charset="0"/>
                <a:cs typeface="Calibri" panose="020F0502020204030204" pitchFamily="34" charset="0"/>
              </a:rPr>
              <a:t>Drezner</a:t>
            </a:r>
            <a:endParaRPr lang="en-US" sz="2000" b="1" dirty="0">
              <a:solidFill>
                <a:srgbClr val="000000"/>
              </a:solidFill>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mj-lt"/>
              </a:rPr>
              <a:t>MCOD rep</a:t>
            </a:r>
            <a:endParaRPr lang="en-US" sz="1600" dirty="0">
              <a:solidFill>
                <a:srgbClr val="000000"/>
              </a:solidFill>
              <a:latin typeface="+mj-lt"/>
            </a:endParaRPr>
          </a:p>
          <a:p>
            <a:pPr marL="0" marR="0" algn="l">
              <a:spcBef>
                <a:spcPts val="1200"/>
              </a:spcBef>
              <a:spcAft>
                <a:spcPts val="0"/>
              </a:spcAft>
            </a:pPr>
            <a:r>
              <a:rPr lang="en-US" sz="2000" b="1" i="0" u="none" strike="noStrike" dirty="0" err="1">
                <a:solidFill>
                  <a:srgbClr val="000000"/>
                </a:solidFill>
                <a:effectLst/>
                <a:latin typeface="Calibri" panose="020F0502020204030204" pitchFamily="34" charset="0"/>
                <a:cs typeface="Calibri" panose="020F0502020204030204" pitchFamily="34" charset="0"/>
              </a:rPr>
              <a:t>Payal</a:t>
            </a:r>
            <a:r>
              <a:rPr lang="en-US" sz="2000" b="1"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dirty="0" err="1">
                <a:solidFill>
                  <a:srgbClr val="000000"/>
                </a:solidFill>
                <a:effectLst/>
                <a:latin typeface="Calibri" panose="020F0502020204030204" pitchFamily="34" charset="0"/>
                <a:cs typeface="Calibri" panose="020F0502020204030204" pitchFamily="34" charset="0"/>
              </a:rPr>
              <a:t>Sharmacharya</a:t>
            </a:r>
            <a:endParaRPr lang="en-US" sz="2000" b="1" dirty="0">
              <a:solidFill>
                <a:srgbClr val="000000"/>
              </a:solidFill>
              <a:latin typeface="Calibri" panose="020F0502020204030204" pitchFamily="34" charset="0"/>
              <a:cs typeface="Calibri" panose="020F0502020204030204" pitchFamily="34" charset="0"/>
            </a:endParaRPr>
          </a:p>
          <a:p>
            <a:pPr marL="0" marR="0" algn="l">
              <a:spcBef>
                <a:spcPts val="0"/>
              </a:spcBef>
              <a:spcAft>
                <a:spcPts val="0"/>
              </a:spcAft>
            </a:pPr>
            <a:r>
              <a:rPr lang="en-US" sz="2000" b="0" i="0" u="none" strike="noStrike" dirty="0">
                <a:solidFill>
                  <a:srgbClr val="000000"/>
                </a:solidFill>
                <a:effectLst/>
                <a:latin typeface="+mj-lt"/>
              </a:rPr>
              <a:t>MDODHH rep</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Glenn R. Lockhart</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Michelle </a:t>
            </a:r>
            <a:r>
              <a:rPr lang="en-US" sz="2000" b="1" dirty="0" err="1">
                <a:solidFill>
                  <a:srgbClr val="000000"/>
                </a:solidFill>
                <a:latin typeface="Calibri" panose="020F0502020204030204" pitchFamily="34" charset="0"/>
                <a:cs typeface="Calibri" panose="020F0502020204030204" pitchFamily="34" charset="0"/>
              </a:rPr>
              <a:t>Lionie</a:t>
            </a:r>
            <a:r>
              <a:rPr lang="en-US" sz="2000" b="1" dirty="0">
                <a:solidFill>
                  <a:srgbClr val="000000"/>
                </a:solidFill>
                <a:latin typeface="Calibri" panose="020F0502020204030204" pitchFamily="34" charset="0"/>
                <a:cs typeface="Calibri" panose="020F0502020204030204" pitchFamily="34" charset="0"/>
              </a:rPr>
              <a:t> Morales</a:t>
            </a:r>
          </a:p>
          <a:p>
            <a:pPr>
              <a:spcBef>
                <a:spcPts val="1200"/>
              </a:spcBef>
            </a:pPr>
            <a:r>
              <a:rPr lang="en-US" sz="2000" b="1" i="0" u="none" strike="noStrike" dirty="0" err="1">
                <a:solidFill>
                  <a:srgbClr val="000000"/>
                </a:solidFill>
                <a:effectLst/>
                <a:latin typeface="Calibri" panose="020F0502020204030204" pitchFamily="34" charset="0"/>
                <a:cs typeface="Calibri" panose="020F0502020204030204" pitchFamily="34" charset="0"/>
              </a:rPr>
              <a:t>Allysa</a:t>
            </a:r>
            <a:r>
              <a:rPr lang="en-US" sz="2000" b="1" i="0" u="none" strike="noStrike" dirty="0">
                <a:solidFill>
                  <a:srgbClr val="000000"/>
                </a:solidFill>
                <a:effectLst/>
                <a:latin typeface="Calibri" panose="020F0502020204030204" pitchFamily="34" charset="0"/>
                <a:cs typeface="Calibri" panose="020F0502020204030204" pitchFamily="34" charset="0"/>
              </a:rPr>
              <a:t> A. Dittmar</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Mr. Alex Simmons</a:t>
            </a:r>
          </a:p>
          <a:p>
            <a:pPr>
              <a:spcBef>
                <a:spcPts val="1200"/>
              </a:spcBef>
            </a:pPr>
            <a:r>
              <a:rPr lang="en-US" sz="2000" b="1" dirty="0">
                <a:solidFill>
                  <a:srgbClr val="000000"/>
                </a:solidFill>
                <a:latin typeface="Calibri" panose="020F0502020204030204" pitchFamily="34" charset="0"/>
                <a:cs typeface="Calibri" panose="020F0502020204030204" pitchFamily="34" charset="0"/>
              </a:rPr>
              <a:t>Darrin R. Smith</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
        <p:nvSpPr>
          <p:cNvPr id="11" name="TextBox 10">
            <a:extLst>
              <a:ext uri="{FF2B5EF4-FFF2-40B4-BE49-F238E27FC236}">
                <a16:creationId xmlns:a16="http://schemas.microsoft.com/office/drawing/2014/main" id="{2B6FF4E5-82E8-FE32-DF0D-717F9067D640}"/>
              </a:ext>
            </a:extLst>
          </p:cNvPr>
          <p:cNvSpPr txBox="1"/>
          <p:nvPr/>
        </p:nvSpPr>
        <p:spPr>
          <a:xfrm>
            <a:off x="6519091" y="1897658"/>
            <a:ext cx="3319176" cy="2954655"/>
          </a:xfrm>
          <a:prstGeom prst="rect">
            <a:avLst/>
          </a:prstGeom>
          <a:noFill/>
        </p:spPr>
        <p:txBody>
          <a:bodyPr wrap="square">
            <a:spAutoFit/>
          </a:bodyPr>
          <a:lstStyle/>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Kenneth </a:t>
            </a:r>
            <a:r>
              <a:rPr lang="en-US" sz="2000" b="1" i="0" u="none" strike="noStrike" dirty="0" err="1">
                <a:solidFill>
                  <a:srgbClr val="000000"/>
                </a:solidFill>
                <a:effectLst/>
                <a:latin typeface="Calibri" panose="020F0502020204030204" pitchFamily="34" charset="0"/>
                <a:cs typeface="Calibri" panose="020F0502020204030204" pitchFamily="34" charset="0"/>
              </a:rPr>
              <a:t>Putkovich</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Steven D. Cooper</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Lori Markland</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Ms. Shannon R. Minnick</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Alfred </a:t>
            </a:r>
            <a:r>
              <a:rPr lang="en-US" sz="2000" b="1" i="0" u="none" strike="noStrike" dirty="0" err="1">
                <a:solidFill>
                  <a:srgbClr val="000000"/>
                </a:solidFill>
                <a:effectLst/>
                <a:latin typeface="Calibri" panose="020F0502020204030204" pitchFamily="34" charset="0"/>
                <a:cs typeface="Calibri" panose="020F0502020204030204" pitchFamily="34" charset="0"/>
              </a:rPr>
              <a:t>Sonnenstrahl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Deirdre Cheek Lynch Esq.</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Tree>
    <p:extLst>
      <p:ext uri="{BB962C8B-B14F-4D97-AF65-F5344CB8AC3E}">
        <p14:creationId xmlns:p14="http://schemas.microsoft.com/office/powerpoint/2010/main" val="46564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8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DonnaT.Broadway-Callaman@Maryland.gov</a:t>
            </a:r>
            <a:r>
              <a:rPr lang="en-US" sz="2400" dirty="0">
                <a:latin typeface="Arial" panose="020B0604020202020204" pitchFamily="34" charset="0"/>
                <a:cs typeface="Arial" panose="020B0604020202020204" pitchFamily="34" charset="0"/>
              </a:rPr>
              <a:t> | 443-240-9969</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17226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F39D25-E967-4B4A-8E29-BCF017A405F1}"/>
              </a:ext>
            </a:extLst>
          </p:cNvPr>
          <p:cNvSpPr/>
          <p:nvPr/>
        </p:nvSpPr>
        <p:spPr>
          <a:xfrm>
            <a:off x="808075" y="1936247"/>
            <a:ext cx="10696354" cy="421936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0" kern="0" dirty="0">
                <a:effectLst/>
                <a:latin typeface="+mj-lt"/>
              </a:rPr>
              <a:t>We are currently in our preparation season. We recently attended </a:t>
            </a:r>
            <a:r>
              <a:rPr lang="en-US" sz="2200" b="1" kern="0" dirty="0">
                <a:solidFill>
                  <a:srgbClr val="C11339"/>
                </a:solidFill>
                <a:effectLst/>
                <a:latin typeface="Calibri" panose="020F0502020204030204" pitchFamily="34" charset="0"/>
                <a:cs typeface="Calibri" panose="020F0502020204030204" pitchFamily="34" charset="0"/>
              </a:rPr>
              <a:t>Winter MACO in Cambridge</a:t>
            </a:r>
            <a:r>
              <a:rPr lang="en-US" sz="2200" b="0" kern="0" dirty="0">
                <a:effectLst/>
                <a:latin typeface="+mj-lt"/>
              </a:rPr>
              <a:t> where we made a bunch of good connections and we are even </a:t>
            </a:r>
            <a:r>
              <a:rPr lang="en-US" sz="2200" b="1" kern="0" dirty="0">
                <a:solidFill>
                  <a:srgbClr val="C11339"/>
                </a:solidFill>
                <a:effectLst/>
                <a:latin typeface="Calibri" panose="020F0502020204030204" pitchFamily="34" charset="0"/>
                <a:cs typeface="Calibri" panose="020F0502020204030204" pitchFamily="34" charset="0"/>
              </a:rPr>
              <a:t>scheduled to meet with Senator Cheryl Kagan</a:t>
            </a:r>
            <a:r>
              <a:rPr lang="en-US" sz="2200" b="0" kern="0" dirty="0">
                <a:effectLst/>
                <a:latin typeface="+mj-lt"/>
              </a:rPr>
              <a:t>, from Montgomery County to talk about our program and give information. </a:t>
            </a:r>
            <a:endParaRPr lang="en-US" sz="2200" b="1" kern="0" dirty="0">
              <a:effectLst/>
              <a:latin typeface="+mj-lt"/>
            </a:endParaRPr>
          </a:p>
          <a:p>
            <a:pPr marL="342900" marR="0" lvl="0" indent="-342900">
              <a:lnSpc>
                <a:spcPct val="115000"/>
              </a:lnSpc>
              <a:spcBef>
                <a:spcPts val="0"/>
              </a:spcBef>
              <a:buFont typeface="Arial" panose="020B0604020202020204" pitchFamily="34" charset="0"/>
              <a:buChar char="•"/>
              <a:tabLst>
                <a:tab pos="457200" algn="l"/>
              </a:tabLst>
            </a:pPr>
            <a:r>
              <a:rPr lang="en-US" sz="2200" b="1" kern="0" dirty="0">
                <a:solidFill>
                  <a:srgbClr val="C11339"/>
                </a:solidFill>
                <a:effectLst/>
                <a:latin typeface="Calibri" panose="020F0502020204030204" pitchFamily="34" charset="0"/>
                <a:cs typeface="Calibri" panose="020F0502020204030204" pitchFamily="34" charset="0"/>
              </a:rPr>
              <a:t>We are continuing to prepare for a few major events including:</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Northeast Maryland Senior Conferenc</a:t>
            </a:r>
            <a:r>
              <a:rPr lang="en-US" sz="2200" kern="0" dirty="0">
                <a:latin typeface="+mj-lt"/>
              </a:rPr>
              <a:t>e</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St. Elizabeth School Special Needs Fair</a:t>
            </a:r>
          </a:p>
          <a:p>
            <a:pPr marL="800100" lvl="1" indent="-342900">
              <a:lnSpc>
                <a:spcPct val="115000"/>
              </a:lnSpc>
              <a:buFont typeface="Arial" panose="020B0604020202020204" pitchFamily="34" charset="0"/>
              <a:buChar char="•"/>
              <a:tabLst>
                <a:tab pos="457200" algn="l"/>
              </a:tabLst>
            </a:pPr>
            <a:r>
              <a:rPr lang="en-US" sz="2200" b="0" kern="0" dirty="0" err="1">
                <a:effectLst/>
                <a:latin typeface="+mj-lt"/>
              </a:rPr>
              <a:t>B’More</a:t>
            </a:r>
            <a:r>
              <a:rPr lang="en-US" sz="2200" b="0" kern="0" dirty="0">
                <a:effectLst/>
                <a:latin typeface="+mj-lt"/>
              </a:rPr>
              <a:t> Healthy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Blind Health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And several exhibits at the various branches of the Baltimore County Public Library </a:t>
            </a:r>
            <a:endParaRPr lang="en-US" sz="2200" b="1" kern="0" dirty="0">
              <a:effectLst/>
              <a:latin typeface="+mj-lt"/>
            </a:endParaRPr>
          </a:p>
        </p:txBody>
      </p:sp>
      <p:sp>
        <p:nvSpPr>
          <p:cNvPr id="5" name="Rectangle 4">
            <a:extLst>
              <a:ext uri="{FF2B5EF4-FFF2-40B4-BE49-F238E27FC236}">
                <a16:creationId xmlns:a16="http://schemas.microsoft.com/office/drawing/2014/main" id="{DFE0E12F-FD5C-7152-FAC2-69F1EF3A0F9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4" name="Picture 3">
            <a:extLst>
              <a:ext uri="{FF2B5EF4-FFF2-40B4-BE49-F238E27FC236}">
                <a16:creationId xmlns:a16="http://schemas.microsoft.com/office/drawing/2014/main" id="{B6E2C4C1-1D7D-1DCB-3BF0-833B03B62B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C275429C-524A-DA92-F498-D8D62EFA1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E69A4427-4772-3ED0-5BF3-B5748E3F3FBB}"/>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385680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6E74907-F33E-F3E5-85E5-8D2A7BEAF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 b="3383"/>
          <a:stretch/>
        </p:blipFill>
        <p:spPr bwMode="auto">
          <a:xfrm>
            <a:off x="7328701" y="3016900"/>
            <a:ext cx="4863299" cy="2448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94C623-127C-4D67-15DD-2BEBA6331BDC}"/>
              </a:ext>
            </a:extLst>
          </p:cNvPr>
          <p:cNvSpPr/>
          <p:nvPr/>
        </p:nvSpPr>
        <p:spPr>
          <a:xfrm>
            <a:off x="808075" y="1936247"/>
            <a:ext cx="6097222" cy="409112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We are working closely with the teams at </a:t>
            </a:r>
            <a:r>
              <a:rPr lang="en-US" sz="2200" dirty="0" err="1">
                <a:effectLst/>
                <a:latin typeface="+mj-lt"/>
              </a:rPr>
              <a:t>MDoD</a:t>
            </a:r>
            <a:r>
              <a:rPr lang="en-US" sz="2200" dirty="0">
                <a:effectLst/>
                <a:latin typeface="+mj-lt"/>
              </a:rPr>
              <a:t>, namely </a:t>
            </a:r>
            <a:r>
              <a:rPr lang="en-US" sz="2200" dirty="0" err="1">
                <a:effectLst/>
                <a:latin typeface="+mj-lt"/>
              </a:rPr>
              <a:t>Yesheva</a:t>
            </a:r>
            <a:r>
              <a:rPr lang="en-US" sz="2200" dirty="0">
                <a:effectLst/>
                <a:latin typeface="+mj-lt"/>
              </a:rPr>
              <a:t> Kelly, and </a:t>
            </a:r>
            <a:r>
              <a:rPr lang="en-US" sz="2200" dirty="0" err="1">
                <a:effectLst/>
                <a:latin typeface="+mj-lt"/>
              </a:rPr>
              <a:t>DoIT</a:t>
            </a:r>
            <a:r>
              <a:rPr lang="en-US" sz="2200" dirty="0">
                <a:effectLst/>
                <a:latin typeface="+mj-lt"/>
              </a:rPr>
              <a:t> to </a:t>
            </a:r>
            <a:r>
              <a:rPr lang="en-US" sz="2200" b="1" dirty="0">
                <a:solidFill>
                  <a:srgbClr val="C11339"/>
                </a:solidFill>
                <a:effectLst/>
                <a:latin typeface="Calibri" panose="020F0502020204030204" pitchFamily="34" charset="0"/>
                <a:cs typeface="Calibri" panose="020F0502020204030204" pitchFamily="34" charset="0"/>
              </a:rPr>
              <a:t>migrate from our old platform onto the </a:t>
            </a:r>
            <a:r>
              <a:rPr lang="en-US" sz="2200" b="1" dirty="0" err="1">
                <a:solidFill>
                  <a:srgbClr val="C11339"/>
                </a:solidFill>
                <a:effectLst/>
                <a:latin typeface="Calibri" panose="020F0502020204030204" pitchFamily="34" charset="0"/>
                <a:cs typeface="Calibri" panose="020F0502020204030204" pitchFamily="34" charset="0"/>
              </a:rPr>
              <a:t>MDoD</a:t>
            </a:r>
            <a:r>
              <a:rPr lang="en-US" sz="2200" b="1" dirty="0">
                <a:solidFill>
                  <a:srgbClr val="C11339"/>
                </a:solidFill>
                <a:effectLst/>
                <a:latin typeface="Calibri" panose="020F0502020204030204" pitchFamily="34" charset="0"/>
                <a:cs typeface="Calibri" panose="020F0502020204030204" pitchFamily="34" charset="0"/>
              </a:rPr>
              <a:t> platform</a:t>
            </a:r>
            <a:r>
              <a:rPr lang="en-US" sz="2200" dirty="0">
                <a:effectLst/>
                <a:latin typeface="+mj-lt"/>
              </a:rPr>
              <a:t>. This is intended as a temporary, holdover website until we get our permanent website. </a:t>
            </a:r>
            <a:r>
              <a:rPr lang="en-US" sz="2200" dirty="0">
                <a:latin typeface="+mj-lt"/>
              </a:rPr>
              <a:t>Date is TBD.</a:t>
            </a:r>
            <a:endParaRPr lang="en-US" sz="2200" dirty="0">
              <a:effectLst/>
              <a:latin typeface="+mj-lt"/>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Governor Wes Moore was sworn in last Wednesday, January 18</a:t>
            </a:r>
            <a:r>
              <a:rPr lang="en-US" sz="2200" b="1" baseline="30000" dirty="0">
                <a:solidFill>
                  <a:srgbClr val="C11339"/>
                </a:solidFill>
                <a:effectLst/>
                <a:latin typeface="Calibri" panose="020F0502020204030204" pitchFamily="34" charset="0"/>
                <a:cs typeface="Calibri" panose="020F0502020204030204" pitchFamily="34" charset="0"/>
              </a:rPr>
              <a:t>th</a:t>
            </a:r>
            <a:r>
              <a:rPr lang="en-US" sz="2200" b="1" dirty="0">
                <a:solidFill>
                  <a:srgbClr val="C11339"/>
                </a:solidFill>
                <a:effectLst/>
                <a:latin typeface="Calibri" panose="020F0502020204030204" pitchFamily="34" charset="0"/>
                <a:cs typeface="Calibri" panose="020F0502020204030204" pitchFamily="34" charset="0"/>
              </a:rPr>
              <a:t> </a:t>
            </a:r>
            <a:r>
              <a:rPr lang="en-US" sz="2200" dirty="0">
                <a:effectLst/>
                <a:latin typeface="+mj-lt"/>
              </a:rPr>
              <a:t>and I will insert any big initiatives he has done with public affairs, wording, etc. anything that can affect our outreach.</a:t>
            </a:r>
          </a:p>
        </p:txBody>
      </p:sp>
      <p:sp>
        <p:nvSpPr>
          <p:cNvPr id="5" name="Rectangle 4">
            <a:extLst>
              <a:ext uri="{FF2B5EF4-FFF2-40B4-BE49-F238E27FC236}">
                <a16:creationId xmlns:a16="http://schemas.microsoft.com/office/drawing/2014/main" id="{40A7CCA8-0C9B-0CF7-5E35-62B79852140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2" name="Picture 1">
            <a:extLst>
              <a:ext uri="{FF2B5EF4-FFF2-40B4-BE49-F238E27FC236}">
                <a16:creationId xmlns:a16="http://schemas.microsoft.com/office/drawing/2014/main" id="{186CF648-83ED-B798-ABDE-D2A2BD4F8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D88FEE69-CDF2-DA4B-3068-916DBB0F8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4" name="Rectangle 3">
            <a:extLst>
              <a:ext uri="{FF2B5EF4-FFF2-40B4-BE49-F238E27FC236}">
                <a16:creationId xmlns:a16="http://schemas.microsoft.com/office/drawing/2014/main" id="{580307FA-5EBF-F185-6194-D5F16F914554}"/>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pic>
        <p:nvPicPr>
          <p:cNvPr id="1028" name="Picture 4" descr="Maryland Governor and Leutenant Governor">
            <a:extLst>
              <a:ext uri="{FF2B5EF4-FFF2-40B4-BE49-F238E27FC236}">
                <a16:creationId xmlns:a16="http://schemas.microsoft.com/office/drawing/2014/main" id="{338B9D2A-265F-B099-AC00-753ACA31C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701" y="2961984"/>
            <a:ext cx="4863299" cy="25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2774198" y="2701245"/>
            <a:ext cx="8354826" cy="1755096"/>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Jenny Pearson is still with Hamilton and is helping the outreach team until we have a suitable replacement.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Hamilton has access to </a:t>
            </a:r>
            <a:r>
              <a:rPr lang="en-US" sz="2200" dirty="0" err="1">
                <a:effectLst/>
                <a:latin typeface="+mj-lt"/>
                <a:cs typeface="Calibri" panose="020F0502020204030204" pitchFamily="34" charset="0"/>
              </a:rPr>
              <a:t>Tarita</a:t>
            </a:r>
            <a:r>
              <a:rPr lang="en-US" sz="2200" dirty="0" err="1">
                <a:latin typeface="+mj-lt"/>
                <a:cs typeface="Calibri" panose="020F0502020204030204" pitchFamily="34" charset="0"/>
              </a:rPr>
              <a:t>’s</a:t>
            </a:r>
            <a:r>
              <a:rPr lang="en-US" sz="2200" dirty="0">
                <a:latin typeface="+mj-lt"/>
                <a:cs typeface="Calibri" panose="020F0502020204030204" pitchFamily="34" charset="0"/>
              </a:rPr>
              <a:t> email so we won’t miss any events she may have scheduled before her departure. </a:t>
            </a:r>
            <a:endParaRPr lang="en-US" sz="2200" dirty="0">
              <a:effectLst/>
              <a:latin typeface="+mj-lt"/>
              <a:cs typeface="Calibri" panose="020F0502020204030204" pitchFamily="34" charset="0"/>
            </a:endParaRPr>
          </a:p>
        </p:txBody>
      </p:sp>
      <p:pic>
        <p:nvPicPr>
          <p:cNvPr id="2" name="Picture 1">
            <a:extLst>
              <a:ext uri="{FF2B5EF4-FFF2-40B4-BE49-F238E27FC236}">
                <a16:creationId xmlns:a16="http://schemas.microsoft.com/office/drawing/2014/main" id="{000F4EDC-3C87-DF7B-1A8A-B794A5FCC7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41A81A16-6017-FF28-92C8-6CAE51BCA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9" name="Rectangle 8">
            <a:extLst>
              <a:ext uri="{FF2B5EF4-FFF2-40B4-BE49-F238E27FC236}">
                <a16:creationId xmlns:a16="http://schemas.microsoft.com/office/drawing/2014/main" id="{502EDCCD-1068-4D5C-B003-E656287CD32F}"/>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12" name="TextBox 11">
            <a:extLst>
              <a:ext uri="{FF2B5EF4-FFF2-40B4-BE49-F238E27FC236}">
                <a16:creationId xmlns:a16="http://schemas.microsoft.com/office/drawing/2014/main" id="{DCE9DB6E-9072-507D-7523-9D04A77DE1FF}"/>
              </a:ext>
            </a:extLst>
          </p:cNvPr>
          <p:cNvSpPr txBox="1"/>
          <p:nvPr/>
        </p:nvSpPr>
        <p:spPr>
          <a:xfrm>
            <a:off x="1096505" y="1833617"/>
            <a:ext cx="10356741" cy="492122"/>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Turner’s (TRS Outreach Coordinator) last day was in November.</a:t>
            </a:r>
            <a:endParaRPr lang="en-US" sz="2400" b="1" dirty="0">
              <a:solidFill>
                <a:srgbClr val="C11339"/>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BAF6713-9A02-9EEA-32E5-A4BFE1BCB458}"/>
              </a:ext>
            </a:extLst>
          </p:cNvPr>
          <p:cNvSpPr txBox="1"/>
          <p:nvPr/>
        </p:nvSpPr>
        <p:spPr>
          <a:xfrm>
            <a:off x="1096505" y="4831847"/>
            <a:ext cx="10356741" cy="1341586"/>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a:solidFill>
                  <a:srgbClr val="C11339"/>
                </a:solidFill>
                <a:latin typeface="Calibri" panose="020F0502020204030204" pitchFamily="34" charset="0"/>
                <a:cs typeface="Calibri" panose="020F0502020204030204" pitchFamily="34" charset="0"/>
              </a:rPr>
              <a:t>I want to take this time to formally thank </a:t>
            </a: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for her hard work and dedication to Maryland Relay. She was with us for many years and is a valued part of our team. We wish her the best of luck with her future endeavors. </a:t>
            </a:r>
            <a:endParaRPr lang="en-US" sz="2400" b="1" dirty="0">
              <a:solidFill>
                <a:srgbClr val="C11339"/>
              </a:solidFill>
              <a:effectLst/>
              <a:latin typeface="Calibri" panose="020F0502020204030204" pitchFamily="34" charset="0"/>
              <a:cs typeface="Calibri" panose="020F0502020204030204" pitchFamily="34" charset="0"/>
            </a:endParaRPr>
          </a:p>
        </p:txBody>
      </p:sp>
      <p:pic>
        <p:nvPicPr>
          <p:cNvPr id="2050" name="Picture 2" descr="Pages - Maryland Relay Staff">
            <a:extLst>
              <a:ext uri="{FF2B5EF4-FFF2-40B4-BE49-F238E27FC236}">
                <a16:creationId xmlns:a16="http://schemas.microsoft.com/office/drawing/2014/main" id="{B6B12C13-AA02-26AB-4C38-B54E5AB3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658" y="2605559"/>
            <a:ext cx="13716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9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444866" y="1910073"/>
            <a:ext cx="7366280" cy="4219297"/>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At our last meeting, I discussed increasing our visibility using </a:t>
            </a:r>
            <a:r>
              <a:rPr lang="en-US" sz="2200" b="1" dirty="0">
                <a:solidFill>
                  <a:srgbClr val="C11339"/>
                </a:solidFill>
                <a:effectLst/>
                <a:latin typeface="Calibri" panose="020F0502020204030204" pitchFamily="34" charset="0"/>
                <a:cs typeface="Calibri" panose="020F0502020204030204" pitchFamily="34" charset="0"/>
              </a:rPr>
              <a:t>social media.</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Former Governor Larry Hogan banned the use of TikTok on government devices. </a:t>
            </a:r>
            <a:r>
              <a:rPr lang="en-US" sz="2200" dirty="0">
                <a:effectLst/>
                <a:latin typeface="+mj-lt"/>
              </a:rPr>
              <a:t>We will not be using TikTok but will continue to use our existing platforms to create content that promotes our programs and various phones and equipment, as well as statewide awareness days and initiatives.</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latin typeface="+mj-lt"/>
              </a:rPr>
              <a:t>Outreach has a designated email, </a:t>
            </a:r>
            <a:r>
              <a:rPr lang="en-US" sz="2200" b="1" dirty="0">
                <a:solidFill>
                  <a:srgbClr val="C1133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tam.outreach@Maryland.gov</a:t>
            </a:r>
            <a:r>
              <a:rPr lang="en-US" sz="2200" dirty="0">
                <a:latin typeface="+mj-lt"/>
              </a:rPr>
              <a:t>, that we will use for RSVP’s and special outreach projects.</a:t>
            </a:r>
            <a:endParaRPr lang="en-US" sz="2200" dirty="0">
              <a:effectLst/>
              <a:latin typeface="+mj-lt"/>
            </a:endParaRPr>
          </a:p>
        </p:txBody>
      </p:sp>
      <p:pic>
        <p:nvPicPr>
          <p:cNvPr id="1028" name="Picture 4" descr="Facebook, social media, fb, social icon - Free download">
            <a:extLst>
              <a:ext uri="{FF2B5EF4-FFF2-40B4-BE49-F238E27FC236}">
                <a16:creationId xmlns:a16="http://schemas.microsoft.com/office/drawing/2014/main" id="{1ED162D1-48F2-3E32-D7CC-C2CE880D57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89273" y="4111662"/>
            <a:ext cx="928624" cy="928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Icon Circle Black Logo PNG Vector (EPS) Free Download">
            <a:extLst>
              <a:ext uri="{FF2B5EF4-FFF2-40B4-BE49-F238E27FC236}">
                <a16:creationId xmlns:a16="http://schemas.microsoft.com/office/drawing/2014/main" id="{F7FB5612-1D8D-8428-7859-CDA0D4AB36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30196" y="4199038"/>
            <a:ext cx="827215" cy="82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Icon White on Black Circle | Instagram logo, Instagram logo  transparent, New instagram logo">
            <a:extLst>
              <a:ext uri="{FF2B5EF4-FFF2-40B4-BE49-F238E27FC236}">
                <a16:creationId xmlns:a16="http://schemas.microsoft.com/office/drawing/2014/main" id="{5499C6F6-E532-E1BC-7833-68E8CA9B7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88680" y="2521035"/>
            <a:ext cx="1238165" cy="928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AEC2C-7F7A-F148-3B37-E5011D72E229}"/>
              </a:ext>
            </a:extLst>
          </p:cNvPr>
          <p:cNvSpPr txBox="1"/>
          <p:nvPr/>
        </p:nvSpPr>
        <p:spPr>
          <a:xfrm>
            <a:off x="10275503" y="5114249"/>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4" name="TextBox 3">
            <a:extLst>
              <a:ext uri="{FF2B5EF4-FFF2-40B4-BE49-F238E27FC236}">
                <a16:creationId xmlns:a16="http://schemas.microsoft.com/office/drawing/2014/main" id="{2EEFB349-2FC9-F197-B5C5-D3513B8021F0}"/>
              </a:ext>
            </a:extLst>
          </p:cNvPr>
          <p:cNvSpPr txBox="1"/>
          <p:nvPr/>
        </p:nvSpPr>
        <p:spPr>
          <a:xfrm>
            <a:off x="9434060" y="3459996"/>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9" name="TextBox 8">
            <a:extLst>
              <a:ext uri="{FF2B5EF4-FFF2-40B4-BE49-F238E27FC236}">
                <a16:creationId xmlns:a16="http://schemas.microsoft.com/office/drawing/2014/main" id="{966A885D-02E7-F004-30B8-BB0BCE997A24}"/>
              </a:ext>
            </a:extLst>
          </p:cNvPr>
          <p:cNvSpPr txBox="1"/>
          <p:nvPr/>
        </p:nvSpPr>
        <p:spPr>
          <a:xfrm>
            <a:off x="8447481" y="5040286"/>
            <a:ext cx="1612208" cy="523220"/>
          </a:xfrm>
          <a:prstGeom prst="rect">
            <a:avLst/>
          </a:prstGeom>
          <a:noFill/>
        </p:spPr>
        <p:txBody>
          <a:bodyPr wrap="square">
            <a:spAutoFit/>
          </a:bodyPr>
          <a:lstStyle/>
          <a:p>
            <a:pPr algn="ctr"/>
            <a:r>
              <a:rPr lang="en-US" sz="1400" b="1" dirty="0" err="1">
                <a:solidFill>
                  <a:srgbClr val="C11339"/>
                </a:solidFill>
                <a:latin typeface="+mj-lt"/>
              </a:rPr>
              <a:t>facebook.com</a:t>
            </a:r>
            <a:r>
              <a:rPr lang="en-US" sz="1400" b="1" dirty="0">
                <a:solidFill>
                  <a:srgbClr val="C11339"/>
                </a:solidFill>
                <a:latin typeface="+mj-lt"/>
              </a:rPr>
              <a:t>/</a:t>
            </a:r>
          </a:p>
          <a:p>
            <a:pPr algn="ctr"/>
            <a:r>
              <a:rPr lang="en-US" sz="1400" b="1" dirty="0">
                <a:solidFill>
                  <a:srgbClr val="C11339"/>
                </a:solidFill>
                <a:latin typeface="+mj-lt"/>
              </a:rPr>
              <a:t>MarylandRelay711</a:t>
            </a:r>
          </a:p>
        </p:txBody>
      </p:sp>
      <p:pic>
        <p:nvPicPr>
          <p:cNvPr id="2" name="Picture 1">
            <a:extLst>
              <a:ext uri="{FF2B5EF4-FFF2-40B4-BE49-F238E27FC236}">
                <a16:creationId xmlns:a16="http://schemas.microsoft.com/office/drawing/2014/main" id="{D065C756-E836-2B8E-BB9F-36FE852A96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FC44BFD5-8EB6-F3C8-D391-3DC3594CB3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3" name="Rectangle 12">
            <a:extLst>
              <a:ext uri="{FF2B5EF4-FFF2-40B4-BE49-F238E27FC236}">
                <a16:creationId xmlns:a16="http://schemas.microsoft.com/office/drawing/2014/main" id="{10D710B1-C16F-E9A8-08F0-33C00ECD1BF7}"/>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260440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7D374B4-3E6A-BB25-4796-6FE0CFB76FC6}"/>
              </a:ext>
            </a:extLst>
          </p:cNvPr>
          <p:cNvSpPr/>
          <p:nvPr/>
        </p:nvSpPr>
        <p:spPr>
          <a:xfrm>
            <a:off x="2299453"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4459937-3DCA-397A-2928-CB9C6FF80327}"/>
              </a:ext>
            </a:extLst>
          </p:cNvPr>
          <p:cNvSpPr/>
          <p:nvPr/>
        </p:nvSpPr>
        <p:spPr>
          <a:xfrm>
            <a:off x="6929002"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324ECA-F039-09BC-214D-0D1BA42DF7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A19F0A6B-5EAE-CD23-7D9A-7D38E5D31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4" name="Rectangle 3">
            <a:extLst>
              <a:ext uri="{FF2B5EF4-FFF2-40B4-BE49-F238E27FC236}">
                <a16:creationId xmlns:a16="http://schemas.microsoft.com/office/drawing/2014/main" id="{83BD3D87-C00A-83DD-3495-5449CE27EC22}"/>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5" name="Rectangle 4">
            <a:extLst>
              <a:ext uri="{FF2B5EF4-FFF2-40B4-BE49-F238E27FC236}">
                <a16:creationId xmlns:a16="http://schemas.microsoft.com/office/drawing/2014/main" id="{F0D78F04-A290-E925-B599-E4468E30344A}"/>
              </a:ext>
            </a:extLst>
          </p:cNvPr>
          <p:cNvSpPr/>
          <p:nvPr/>
        </p:nvSpPr>
        <p:spPr>
          <a:xfrm>
            <a:off x="2254013" y="3421460"/>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6" name="Rectangle 5">
            <a:extLst>
              <a:ext uri="{FF2B5EF4-FFF2-40B4-BE49-F238E27FC236}">
                <a16:creationId xmlns:a16="http://schemas.microsoft.com/office/drawing/2014/main" id="{311A3119-1213-9C29-E490-00DCC08E789B}"/>
              </a:ext>
            </a:extLst>
          </p:cNvPr>
          <p:cNvSpPr/>
          <p:nvPr/>
        </p:nvSpPr>
        <p:spPr>
          <a:xfrm>
            <a:off x="7037869" y="3421827"/>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7" name="Oval 6">
            <a:extLst>
              <a:ext uri="{FF2B5EF4-FFF2-40B4-BE49-F238E27FC236}">
                <a16:creationId xmlns:a16="http://schemas.microsoft.com/office/drawing/2014/main" id="{88B7EF7F-D2B2-217D-2D76-42C151E82DD8}"/>
              </a:ext>
            </a:extLst>
          </p:cNvPr>
          <p:cNvSpPr/>
          <p:nvPr/>
        </p:nvSpPr>
        <p:spPr>
          <a:xfrm>
            <a:off x="4520507"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00553-AD95-B4F7-2FF0-4C54B5CDB339}"/>
              </a:ext>
            </a:extLst>
          </p:cNvPr>
          <p:cNvSpPr/>
          <p:nvPr/>
        </p:nvSpPr>
        <p:spPr>
          <a:xfrm>
            <a:off x="4575419" y="3431311"/>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9" name="Oval 8">
            <a:extLst>
              <a:ext uri="{FF2B5EF4-FFF2-40B4-BE49-F238E27FC236}">
                <a16:creationId xmlns:a16="http://schemas.microsoft.com/office/drawing/2014/main" id="{6A008657-92AA-C1C7-F961-AC708BB062AC}"/>
              </a:ext>
            </a:extLst>
          </p:cNvPr>
          <p:cNvSpPr/>
          <p:nvPr/>
        </p:nvSpPr>
        <p:spPr>
          <a:xfrm>
            <a:off x="9213482"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4A7D3A-CC87-44BD-D475-3B26F77816D6}"/>
              </a:ext>
            </a:extLst>
          </p:cNvPr>
          <p:cNvSpPr/>
          <p:nvPr/>
        </p:nvSpPr>
        <p:spPr>
          <a:xfrm>
            <a:off x="8988105" y="3431311"/>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11" name="Oval 10">
            <a:extLst>
              <a:ext uri="{FF2B5EF4-FFF2-40B4-BE49-F238E27FC236}">
                <a16:creationId xmlns:a16="http://schemas.microsoft.com/office/drawing/2014/main" id="{71EE977B-08B1-097B-B259-E3D9557CCC73}"/>
              </a:ext>
            </a:extLst>
          </p:cNvPr>
          <p:cNvSpPr/>
          <p:nvPr/>
        </p:nvSpPr>
        <p:spPr>
          <a:xfrm>
            <a:off x="3462399"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C46F06-0176-8DF6-6004-8455D707614E}"/>
              </a:ext>
            </a:extLst>
          </p:cNvPr>
          <p:cNvSpPr/>
          <p:nvPr/>
        </p:nvSpPr>
        <p:spPr>
          <a:xfrm>
            <a:off x="2964054" y="5715525"/>
            <a:ext cx="2329467" cy="707886"/>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13" name="Oval 12">
            <a:extLst>
              <a:ext uri="{FF2B5EF4-FFF2-40B4-BE49-F238E27FC236}">
                <a16:creationId xmlns:a16="http://schemas.microsoft.com/office/drawing/2014/main" id="{C79D0178-25EC-141C-4C26-D109BC2D1971}"/>
              </a:ext>
            </a:extLst>
          </p:cNvPr>
          <p:cNvSpPr/>
          <p:nvPr/>
        </p:nvSpPr>
        <p:spPr>
          <a:xfrm>
            <a:off x="5715362"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C770E-0417-F9BA-05FC-6147D43FDD37}"/>
              </a:ext>
            </a:extLst>
          </p:cNvPr>
          <p:cNvSpPr/>
          <p:nvPr/>
        </p:nvSpPr>
        <p:spPr>
          <a:xfrm>
            <a:off x="5569255" y="5715525"/>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15" name="Picture 14">
            <a:extLst>
              <a:ext uri="{FF2B5EF4-FFF2-40B4-BE49-F238E27FC236}">
                <a16:creationId xmlns:a16="http://schemas.microsoft.com/office/drawing/2014/main" id="{3F6D9406-2E22-8E90-4203-2F62B3260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737" y="2351349"/>
            <a:ext cx="902022" cy="639084"/>
          </a:xfrm>
          <a:prstGeom prst="rect">
            <a:avLst/>
          </a:prstGeom>
        </p:spPr>
      </p:pic>
      <p:pic>
        <p:nvPicPr>
          <p:cNvPr id="16" name="Picture 15">
            <a:extLst>
              <a:ext uri="{FF2B5EF4-FFF2-40B4-BE49-F238E27FC236}">
                <a16:creationId xmlns:a16="http://schemas.microsoft.com/office/drawing/2014/main" id="{040B8A59-2E29-9D55-0F25-E59CC54934E1}"/>
              </a:ext>
            </a:extLst>
          </p:cNvPr>
          <p:cNvPicPr>
            <a:picLocks noChangeAspect="1"/>
          </p:cNvPicPr>
          <p:nvPr/>
        </p:nvPicPr>
        <p:blipFill>
          <a:blip r:embed="rId5"/>
          <a:stretch>
            <a:fillRect/>
          </a:stretch>
        </p:blipFill>
        <p:spPr>
          <a:xfrm>
            <a:off x="2581032" y="2387568"/>
            <a:ext cx="786272" cy="602468"/>
          </a:xfrm>
          <a:prstGeom prst="rect">
            <a:avLst/>
          </a:prstGeom>
        </p:spPr>
      </p:pic>
      <p:pic>
        <p:nvPicPr>
          <p:cNvPr id="17" name="Picture 16">
            <a:extLst>
              <a:ext uri="{FF2B5EF4-FFF2-40B4-BE49-F238E27FC236}">
                <a16:creationId xmlns:a16="http://schemas.microsoft.com/office/drawing/2014/main" id="{5BE0992E-037A-45E6-B2E6-AF34055B6D6D}"/>
              </a:ext>
            </a:extLst>
          </p:cNvPr>
          <p:cNvPicPr>
            <a:picLocks noChangeAspect="1"/>
          </p:cNvPicPr>
          <p:nvPr/>
        </p:nvPicPr>
        <p:blipFill>
          <a:blip r:embed="rId6"/>
          <a:stretch>
            <a:fillRect/>
          </a:stretch>
        </p:blipFill>
        <p:spPr>
          <a:xfrm>
            <a:off x="9517950" y="2292357"/>
            <a:ext cx="751342" cy="751342"/>
          </a:xfrm>
          <a:prstGeom prst="rect">
            <a:avLst/>
          </a:prstGeom>
        </p:spPr>
      </p:pic>
      <p:pic>
        <p:nvPicPr>
          <p:cNvPr id="18" name="Picture 17">
            <a:extLst>
              <a:ext uri="{FF2B5EF4-FFF2-40B4-BE49-F238E27FC236}">
                <a16:creationId xmlns:a16="http://schemas.microsoft.com/office/drawing/2014/main" id="{89A0025F-C461-3805-554A-B43155C424DF}"/>
              </a:ext>
            </a:extLst>
          </p:cNvPr>
          <p:cNvPicPr>
            <a:picLocks noChangeAspect="1"/>
          </p:cNvPicPr>
          <p:nvPr/>
        </p:nvPicPr>
        <p:blipFill>
          <a:blip r:embed="rId7"/>
          <a:stretch>
            <a:fillRect/>
          </a:stretch>
        </p:blipFill>
        <p:spPr>
          <a:xfrm>
            <a:off x="7155450" y="2133419"/>
            <a:ext cx="861960" cy="915833"/>
          </a:xfrm>
          <a:prstGeom prst="rect">
            <a:avLst/>
          </a:prstGeom>
        </p:spPr>
      </p:pic>
      <p:pic>
        <p:nvPicPr>
          <p:cNvPr id="19" name="Picture 18">
            <a:extLst>
              <a:ext uri="{FF2B5EF4-FFF2-40B4-BE49-F238E27FC236}">
                <a16:creationId xmlns:a16="http://schemas.microsoft.com/office/drawing/2014/main" id="{6140CA32-FC33-D31D-FB8E-A6981601D97C}"/>
              </a:ext>
            </a:extLst>
          </p:cNvPr>
          <p:cNvPicPr>
            <a:picLocks noChangeAspect="1"/>
          </p:cNvPicPr>
          <p:nvPr/>
        </p:nvPicPr>
        <p:blipFill>
          <a:blip r:embed="rId8"/>
          <a:stretch>
            <a:fillRect/>
          </a:stretch>
        </p:blipFill>
        <p:spPr>
          <a:xfrm>
            <a:off x="3747084" y="4633820"/>
            <a:ext cx="763408" cy="707887"/>
          </a:xfrm>
          <a:prstGeom prst="rect">
            <a:avLst/>
          </a:prstGeom>
        </p:spPr>
      </p:pic>
      <p:pic>
        <p:nvPicPr>
          <p:cNvPr id="20" name="Picture 19">
            <a:extLst>
              <a:ext uri="{FF2B5EF4-FFF2-40B4-BE49-F238E27FC236}">
                <a16:creationId xmlns:a16="http://schemas.microsoft.com/office/drawing/2014/main" id="{278ECB42-968A-31DB-A611-9BF77AA28058}"/>
              </a:ext>
            </a:extLst>
          </p:cNvPr>
          <p:cNvPicPr>
            <a:picLocks noChangeAspect="1"/>
          </p:cNvPicPr>
          <p:nvPr/>
        </p:nvPicPr>
        <p:blipFill>
          <a:blip r:embed="rId9"/>
          <a:stretch>
            <a:fillRect/>
          </a:stretch>
        </p:blipFill>
        <p:spPr>
          <a:xfrm>
            <a:off x="5861018" y="4663558"/>
            <a:ext cx="1060450" cy="571500"/>
          </a:xfrm>
          <a:prstGeom prst="rect">
            <a:avLst/>
          </a:prstGeom>
        </p:spPr>
      </p:pic>
      <p:sp>
        <p:nvSpPr>
          <p:cNvPr id="21" name="Oval 20">
            <a:extLst>
              <a:ext uri="{FF2B5EF4-FFF2-40B4-BE49-F238E27FC236}">
                <a16:creationId xmlns:a16="http://schemas.microsoft.com/office/drawing/2014/main" id="{89D35EED-EE16-FF4C-DF3E-49D7C7584AE1}"/>
              </a:ext>
            </a:extLst>
          </p:cNvPr>
          <p:cNvSpPr/>
          <p:nvPr/>
        </p:nvSpPr>
        <p:spPr>
          <a:xfrm>
            <a:off x="8083587"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281829-1091-0C74-7BE5-542B56E20C51}"/>
              </a:ext>
            </a:extLst>
          </p:cNvPr>
          <p:cNvSpPr/>
          <p:nvPr/>
        </p:nvSpPr>
        <p:spPr>
          <a:xfrm>
            <a:off x="7810380" y="5715525"/>
            <a:ext cx="1845218" cy="707886"/>
          </a:xfrm>
          <a:prstGeom prst="rect">
            <a:avLst/>
          </a:prstGeom>
        </p:spPr>
        <p:txBody>
          <a:bodyPr wrap="square">
            <a:spAutoFit/>
          </a:bodyPr>
          <a:lstStyle/>
          <a:p>
            <a:pPr lvl="0" algn="ctr"/>
            <a:r>
              <a:rPr lang="en-US" sz="2000" b="1" dirty="0">
                <a:solidFill>
                  <a:srgbClr val="C11339"/>
                </a:solidFill>
              </a:rPr>
              <a:t>Television ads/</a:t>
            </a:r>
          </a:p>
          <a:p>
            <a:pPr lvl="0" algn="ctr"/>
            <a:r>
              <a:rPr lang="en-US" sz="2000" b="1" dirty="0">
                <a:solidFill>
                  <a:srgbClr val="C11339"/>
                </a:solidFill>
              </a:rPr>
              <a:t>paid segments</a:t>
            </a:r>
            <a:endParaRPr lang="en-US" sz="1200" b="1" dirty="0">
              <a:solidFill>
                <a:srgbClr val="C11339"/>
              </a:solidFill>
            </a:endParaRPr>
          </a:p>
        </p:txBody>
      </p:sp>
      <p:pic>
        <p:nvPicPr>
          <p:cNvPr id="23" name="Picture 22">
            <a:extLst>
              <a:ext uri="{FF2B5EF4-FFF2-40B4-BE49-F238E27FC236}">
                <a16:creationId xmlns:a16="http://schemas.microsoft.com/office/drawing/2014/main" id="{C77A6062-7E5E-97CE-BA7F-D8389A06DC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64060" y="4588191"/>
            <a:ext cx="714240" cy="686059"/>
          </a:xfrm>
          <a:prstGeom prst="rect">
            <a:avLst/>
          </a:prstGeom>
        </p:spPr>
      </p:pic>
      <p:sp>
        <p:nvSpPr>
          <p:cNvPr id="27" name="Rectangle 26">
            <a:extLst>
              <a:ext uri="{FF2B5EF4-FFF2-40B4-BE49-F238E27FC236}">
                <a16:creationId xmlns:a16="http://schemas.microsoft.com/office/drawing/2014/main" id="{5D2C5681-179E-06DC-24BD-6B7897E88B6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Tree>
    <p:extLst>
      <p:ext uri="{BB962C8B-B14F-4D97-AF65-F5344CB8AC3E}">
        <p14:creationId xmlns:p14="http://schemas.microsoft.com/office/powerpoint/2010/main" val="187834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51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Hamilton Relay</a:t>
            </a:r>
          </a:p>
          <a:p>
            <a:pPr algn="ctr"/>
            <a:r>
              <a:rPr lang="en-US" sz="4800" dirty="0">
                <a:latin typeface="Arial" panose="020B0604020202020204" pitchFamily="34" charset="0"/>
                <a:cs typeface="Arial" panose="020B0604020202020204" pitchFamily="34" charset="0"/>
              </a:rPr>
              <a:t>Updates</a:t>
            </a:r>
          </a:p>
        </p:txBody>
      </p:sp>
      <p:pic>
        <p:nvPicPr>
          <p:cNvPr id="7" name="Picture 6" descr="A picture containing text, clipart&#10;&#10;Description automatically generated">
            <a:extLst>
              <a:ext uri="{FF2B5EF4-FFF2-40B4-BE49-F238E27FC236}">
                <a16:creationId xmlns:a16="http://schemas.microsoft.com/office/drawing/2014/main" id="{A6E5AACE-32F9-E147-A584-FE5C97EB3F54}"/>
              </a:ext>
            </a:extLst>
          </p:cNvPr>
          <p:cNvPicPr>
            <a:picLocks noChangeAspect="1"/>
          </p:cNvPicPr>
          <p:nvPr/>
        </p:nvPicPr>
        <p:blipFill>
          <a:blip r:embed="rId3"/>
          <a:stretch>
            <a:fillRect/>
          </a:stretch>
        </p:blipFill>
        <p:spPr>
          <a:xfrm>
            <a:off x="3793353" y="785006"/>
            <a:ext cx="4605293" cy="1641248"/>
          </a:xfrm>
          <a:prstGeom prst="rect">
            <a:avLst/>
          </a:prstGeom>
        </p:spPr>
      </p:pic>
    </p:spTree>
    <p:extLst>
      <p:ext uri="{BB962C8B-B14F-4D97-AF65-F5344CB8AC3E}">
        <p14:creationId xmlns:p14="http://schemas.microsoft.com/office/powerpoint/2010/main" val="390403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4EE405-84E8-37C4-313A-BE2354C0C0AD}"/>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pic>
        <p:nvPicPr>
          <p:cNvPr id="4" name="Picture 3">
            <a:extLst>
              <a:ext uri="{FF2B5EF4-FFF2-40B4-BE49-F238E27FC236}">
                <a16:creationId xmlns:a16="http://schemas.microsoft.com/office/drawing/2014/main" id="{01466FDF-DFDB-02FE-2962-A7ED535E28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BF16FA95-A7F8-11A3-1EF2-6CB0309B6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9B627F30-EB82-B44C-F9DC-AF78FF811362}"/>
              </a:ext>
            </a:extLst>
          </p:cNvPr>
          <p:cNvSpPr/>
          <p:nvPr/>
        </p:nvSpPr>
        <p:spPr>
          <a:xfrm>
            <a:off x="1520100" y="1518382"/>
            <a:ext cx="354879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228279-3631-BE75-79D2-63E4817E2BA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graphicFrame>
        <p:nvGraphicFramePr>
          <p:cNvPr id="3" name="Chart 2">
            <a:extLst>
              <a:ext uri="{FF2B5EF4-FFF2-40B4-BE49-F238E27FC236}">
                <a16:creationId xmlns:a16="http://schemas.microsoft.com/office/drawing/2014/main" id="{F71D7A03-69DD-DE16-71B3-203089B92A35}"/>
              </a:ext>
            </a:extLst>
          </p:cNvPr>
          <p:cNvGraphicFramePr>
            <a:graphicFrameLocks/>
          </p:cNvGraphicFramePr>
          <p:nvPr>
            <p:extLst>
              <p:ext uri="{D42A27DB-BD31-4B8C-83A1-F6EECF244321}">
                <p14:modId xmlns:p14="http://schemas.microsoft.com/office/powerpoint/2010/main" val="2150353649"/>
              </p:ext>
            </p:extLst>
          </p:nvPr>
        </p:nvGraphicFramePr>
        <p:xfrm>
          <a:off x="206477" y="1974917"/>
          <a:ext cx="11985523" cy="4398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3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2743344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DD4DEEB-0263-8ABB-4B2B-8944254C40C5}"/>
              </a:ext>
            </a:extLst>
          </p:cNvPr>
          <p:cNvGraphicFramePr>
            <a:graphicFrameLocks/>
          </p:cNvGraphicFramePr>
          <p:nvPr>
            <p:extLst>
              <p:ext uri="{D42A27DB-BD31-4B8C-83A1-F6EECF244321}">
                <p14:modId xmlns:p14="http://schemas.microsoft.com/office/powerpoint/2010/main" val="3438396807"/>
              </p:ext>
            </p:extLst>
          </p:nvPr>
        </p:nvGraphicFramePr>
        <p:xfrm>
          <a:off x="206476" y="2060231"/>
          <a:ext cx="11985523" cy="446838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9D13112A-4AB6-19A5-60F9-D54232D88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D68670A2-47E1-222E-5A54-0C54EA049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37F5B11-3408-B423-A9EC-9EBD7BB8D659}"/>
              </a:ext>
            </a:extLst>
          </p:cNvPr>
          <p:cNvSpPr/>
          <p:nvPr/>
        </p:nvSpPr>
        <p:spPr>
          <a:xfrm>
            <a:off x="1520100" y="1518382"/>
            <a:ext cx="3548793" cy="456535"/>
          </a:xfrm>
          <a:prstGeom prst="rect">
            <a:avLst/>
          </a:prstGeom>
        </p:spPr>
        <p:txBody>
          <a:bodyPr wrap="none">
            <a:spAutoFit/>
          </a:bodyPr>
          <a:lstStyle/>
          <a:p>
            <a:pPr algn="ct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55C7A9F-2214-5B99-78FC-B5726416B01A}"/>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2" name="Rectangle 1">
            <a:extLst>
              <a:ext uri="{FF2B5EF4-FFF2-40B4-BE49-F238E27FC236}">
                <a16:creationId xmlns:a16="http://schemas.microsoft.com/office/drawing/2014/main" id="{9463716A-6D63-A41F-363A-067FF694C75C}"/>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173820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79B13A7-45F0-CD93-C187-D47C555BDC37}"/>
              </a:ext>
            </a:extLst>
          </p:cNvPr>
          <p:cNvGraphicFramePr>
            <a:graphicFrameLocks/>
          </p:cNvGraphicFramePr>
          <p:nvPr>
            <p:extLst>
              <p:ext uri="{D42A27DB-BD31-4B8C-83A1-F6EECF244321}">
                <p14:modId xmlns:p14="http://schemas.microsoft.com/office/powerpoint/2010/main" val="3590919001"/>
              </p:ext>
            </p:extLst>
          </p:nvPr>
        </p:nvGraphicFramePr>
        <p:xfrm>
          <a:off x="570270" y="1946788"/>
          <a:ext cx="11243778" cy="460412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F8654E36-FBBA-6304-37F6-E48484E469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39137FB0-D10F-0BEC-A5AD-02EBEAFA00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90D677B1-138E-DF74-1F56-DDB5F9D0B1C4}"/>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CAE4B1-16D5-754A-73D9-ABEF6EAA0301}"/>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sp>
        <p:nvSpPr>
          <p:cNvPr id="2" name="Rectangle 1">
            <a:extLst>
              <a:ext uri="{FF2B5EF4-FFF2-40B4-BE49-F238E27FC236}">
                <a16:creationId xmlns:a16="http://schemas.microsoft.com/office/drawing/2014/main" id="{E9C0A14B-8F12-FA44-8A27-B207F55DCFBC}"/>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357061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417169A-8A99-6C66-18CB-B3111E00BECD}"/>
              </a:ext>
            </a:extLst>
          </p:cNvPr>
          <p:cNvGraphicFramePr>
            <a:graphicFrameLocks/>
          </p:cNvGraphicFramePr>
          <p:nvPr>
            <p:extLst>
              <p:ext uri="{D42A27DB-BD31-4B8C-83A1-F6EECF244321}">
                <p14:modId xmlns:p14="http://schemas.microsoft.com/office/powerpoint/2010/main" val="1189006923"/>
              </p:ext>
            </p:extLst>
          </p:nvPr>
        </p:nvGraphicFramePr>
        <p:xfrm>
          <a:off x="570269" y="1940888"/>
          <a:ext cx="11280353" cy="461002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0C49193D-FF75-C9AC-BC29-512478D4DE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7" name="Picture 6" descr="Shape, arrow&#10;&#10;Description automatically generated">
            <a:extLst>
              <a:ext uri="{FF2B5EF4-FFF2-40B4-BE49-F238E27FC236}">
                <a16:creationId xmlns:a16="http://schemas.microsoft.com/office/drawing/2014/main" id="{FD7E0701-1302-0745-897B-94EAB1E15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0" name="Rectangle 9">
            <a:extLst>
              <a:ext uri="{FF2B5EF4-FFF2-40B4-BE49-F238E27FC236}">
                <a16:creationId xmlns:a16="http://schemas.microsoft.com/office/drawing/2014/main" id="{579FA9AD-D1CB-FD3C-0741-A9B65E8B56E7}"/>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11" name="Rectangle 10">
            <a:extLst>
              <a:ext uri="{FF2B5EF4-FFF2-40B4-BE49-F238E27FC236}">
                <a16:creationId xmlns:a16="http://schemas.microsoft.com/office/drawing/2014/main" id="{5170D4CB-0F6B-3BBE-412C-0C57A522169C}"/>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3CB809E-43B4-87EB-7A48-5C88BED0E47E}"/>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344043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D17E3F0D-FA6E-1641-8A20-F9FA0B5577B1}"/>
              </a:ext>
            </a:extLst>
          </p:cNvPr>
          <p:cNvGraphicFramePr>
            <a:graphicFrameLocks noGrp="1"/>
          </p:cNvGraphicFramePr>
          <p:nvPr>
            <p:extLst>
              <p:ext uri="{D42A27DB-BD31-4B8C-83A1-F6EECF244321}">
                <p14:modId xmlns:p14="http://schemas.microsoft.com/office/powerpoint/2010/main" val="821644968"/>
              </p:ext>
            </p:extLst>
          </p:nvPr>
        </p:nvGraphicFramePr>
        <p:xfrm>
          <a:off x="717550" y="2156735"/>
          <a:ext cx="7158090" cy="4116519"/>
        </p:xfrm>
        <a:graphic>
          <a:graphicData uri="http://schemas.openxmlformats.org/drawingml/2006/table">
            <a:tbl>
              <a:tblPr firstRow="1" bandRow="1">
                <a:tableStyleId>{5C22544A-7EE6-4342-B048-85BDC9FD1C3A}</a:tableStyleId>
              </a:tblPr>
              <a:tblGrid>
                <a:gridCol w="3063588">
                  <a:extLst>
                    <a:ext uri="{9D8B030D-6E8A-4147-A177-3AD203B41FA5}">
                      <a16:colId xmlns:a16="http://schemas.microsoft.com/office/drawing/2014/main" val="947541285"/>
                    </a:ext>
                  </a:extLst>
                </a:gridCol>
                <a:gridCol w="1384251">
                  <a:extLst>
                    <a:ext uri="{9D8B030D-6E8A-4147-A177-3AD203B41FA5}">
                      <a16:colId xmlns:a16="http://schemas.microsoft.com/office/drawing/2014/main" val="2816864324"/>
                    </a:ext>
                  </a:extLst>
                </a:gridCol>
                <a:gridCol w="1350405">
                  <a:extLst>
                    <a:ext uri="{9D8B030D-6E8A-4147-A177-3AD203B41FA5}">
                      <a16:colId xmlns:a16="http://schemas.microsoft.com/office/drawing/2014/main" val="1333368850"/>
                    </a:ext>
                  </a:extLst>
                </a:gridCol>
                <a:gridCol w="1359846">
                  <a:extLst>
                    <a:ext uri="{9D8B030D-6E8A-4147-A177-3AD203B41FA5}">
                      <a16:colId xmlns:a16="http://schemas.microsoft.com/office/drawing/2014/main" val="1975288914"/>
                    </a:ext>
                  </a:extLst>
                </a:gridCol>
              </a:tblGrid>
              <a:tr h="37422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4229">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4229">
                <a:tc>
                  <a:txBody>
                    <a:bodyPr/>
                    <a:lstStyle/>
                    <a:p>
                      <a:r>
                        <a:rPr lang="en-US" dirty="0"/>
                        <a:t>General Information</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7</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4229">
                <a:tc>
                  <a:txBody>
                    <a:bodyPr/>
                    <a:lstStyle/>
                    <a:p>
                      <a:r>
                        <a:rPr lang="en-US" dirty="0"/>
                        <a:t>Equipment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4</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4229">
                <a:tc>
                  <a:txBody>
                    <a:bodyPr/>
                    <a:lstStyle/>
                    <a:p>
                      <a:r>
                        <a:rPr lang="en-US" dirty="0"/>
                        <a:t>Customer Profile</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2</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4229">
                <a:tc>
                  <a:txBody>
                    <a:bodyPr/>
                    <a:lstStyle/>
                    <a:p>
                      <a:r>
                        <a:rPr lang="en-US" dirty="0"/>
                        <a:t>Outreach Requests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4229">
                <a:tc>
                  <a:txBody>
                    <a:bodyPr/>
                    <a:lstStyle/>
                    <a:p>
                      <a:r>
                        <a:rPr lang="en-US" dirty="0"/>
                        <a:t>Operations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4229">
                <a:tc>
                  <a:txBody>
                    <a:bodyPr/>
                    <a:lstStyle/>
                    <a:p>
                      <a:r>
                        <a:rPr lang="en-US" dirty="0"/>
                        <a:t>External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r h="374229">
                <a:tc>
                  <a:txBody>
                    <a:bodyPr/>
                    <a:lstStyle/>
                    <a:p>
                      <a:r>
                        <a:rPr lang="en-US" dirty="0"/>
                        <a:t>Wrong Number/Hang 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30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54</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29</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27021"/>
                  </a:ext>
                </a:extLst>
              </a:tr>
              <a:tr h="374229">
                <a:tc>
                  <a:txBody>
                    <a:bodyPr/>
                    <a:lstStyle/>
                    <a:p>
                      <a:r>
                        <a:rPr lang="en-US" dirty="0"/>
                        <a:t>Compliments/Commendations</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926271"/>
                  </a:ext>
                </a:extLst>
              </a:tr>
              <a:tr h="374229">
                <a:tc>
                  <a:txBody>
                    <a:bodyPr/>
                    <a:lstStyle/>
                    <a:p>
                      <a:r>
                        <a:rPr lang="en-US" dirty="0"/>
                        <a:t>Malicious Caller</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928433"/>
                  </a:ext>
                </a:extLst>
              </a:tr>
            </a:tbl>
          </a:graphicData>
        </a:graphic>
      </p:graphicFrame>
      <p:pic>
        <p:nvPicPr>
          <p:cNvPr id="4" name="Picture 3">
            <a:extLst>
              <a:ext uri="{FF2B5EF4-FFF2-40B4-BE49-F238E27FC236}">
                <a16:creationId xmlns:a16="http://schemas.microsoft.com/office/drawing/2014/main" id="{81C1B1CF-5435-FB87-6E68-65F76A6FEA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CEFA1E98-896A-7211-D508-FFFFDA6EE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70431B36-22C5-236A-B2DF-8BF6E061E252}"/>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B5E33F6-53B0-047D-068A-0A53527D5FD8}"/>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pic>
        <p:nvPicPr>
          <p:cNvPr id="13" name="Picture 12" descr="A picture containing text, person, indoor, window&#10;&#10;Description automatically generated">
            <a:extLst>
              <a:ext uri="{FF2B5EF4-FFF2-40B4-BE49-F238E27FC236}">
                <a16:creationId xmlns:a16="http://schemas.microsoft.com/office/drawing/2014/main" id="{3C1789FD-571F-87CE-7E8F-762A0A1768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5640" y="2156734"/>
            <a:ext cx="4499240" cy="4116519"/>
          </a:xfrm>
          <a:prstGeom prst="rect">
            <a:avLst/>
          </a:prstGeom>
        </p:spPr>
      </p:pic>
      <p:sp>
        <p:nvSpPr>
          <p:cNvPr id="2" name="Rectangle 1">
            <a:extLst>
              <a:ext uri="{FF2B5EF4-FFF2-40B4-BE49-F238E27FC236}">
                <a16:creationId xmlns:a16="http://schemas.microsoft.com/office/drawing/2014/main" id="{4F770A77-DD48-8EA4-4956-CDA205A3DC8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288770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8">
            <a:extLst>
              <a:ext uri="{FF2B5EF4-FFF2-40B4-BE49-F238E27FC236}">
                <a16:creationId xmlns:a16="http://schemas.microsoft.com/office/drawing/2014/main" id="{E046C2E1-8197-AA4C-B5C8-FEBB07367F1F}"/>
              </a:ext>
            </a:extLst>
          </p:cNvPr>
          <p:cNvGraphicFramePr>
            <a:graphicFrameLocks noGrp="1"/>
          </p:cNvGraphicFramePr>
          <p:nvPr>
            <p:extLst>
              <p:ext uri="{D42A27DB-BD31-4B8C-83A1-F6EECF244321}">
                <p14:modId xmlns:p14="http://schemas.microsoft.com/office/powerpoint/2010/main" val="1885180632"/>
              </p:ext>
            </p:extLst>
          </p:nvPr>
        </p:nvGraphicFramePr>
        <p:xfrm>
          <a:off x="717550" y="2173308"/>
          <a:ext cx="7158089" cy="4073872"/>
        </p:xfrm>
        <a:graphic>
          <a:graphicData uri="http://schemas.openxmlformats.org/drawingml/2006/table">
            <a:tbl>
              <a:tblPr firstRow="1" bandRow="1">
                <a:tableStyleId>{5C22544A-7EE6-4342-B048-85BDC9FD1C3A}</a:tableStyleId>
              </a:tblPr>
              <a:tblGrid>
                <a:gridCol w="3063588">
                  <a:extLst>
                    <a:ext uri="{9D8B030D-6E8A-4147-A177-3AD203B41FA5}">
                      <a16:colId xmlns:a16="http://schemas.microsoft.com/office/drawing/2014/main" val="947541285"/>
                    </a:ext>
                  </a:extLst>
                </a:gridCol>
                <a:gridCol w="1384251">
                  <a:extLst>
                    <a:ext uri="{9D8B030D-6E8A-4147-A177-3AD203B41FA5}">
                      <a16:colId xmlns:a16="http://schemas.microsoft.com/office/drawing/2014/main" val="2816864324"/>
                    </a:ext>
                  </a:extLst>
                </a:gridCol>
                <a:gridCol w="1350404">
                  <a:extLst>
                    <a:ext uri="{9D8B030D-6E8A-4147-A177-3AD203B41FA5}">
                      <a16:colId xmlns:a16="http://schemas.microsoft.com/office/drawing/2014/main" val="1333368850"/>
                    </a:ext>
                  </a:extLst>
                </a:gridCol>
                <a:gridCol w="1359846">
                  <a:extLst>
                    <a:ext uri="{9D8B030D-6E8A-4147-A177-3AD203B41FA5}">
                      <a16:colId xmlns:a16="http://schemas.microsoft.com/office/drawing/2014/main" val="1975288914"/>
                    </a:ext>
                  </a:extLst>
                </a:gridCol>
              </a:tblGrid>
              <a:tr h="509234">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509234">
                <a:tc>
                  <a:txBody>
                    <a:bodyPr/>
                    <a:lstStyle/>
                    <a:p>
                      <a:r>
                        <a:rPr lang="en-US" dirty="0"/>
                        <a:t>Service</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509234">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509234">
                <a:tc>
                  <a:txBody>
                    <a:bodyPr/>
                    <a:lstStyle/>
                    <a:p>
                      <a:r>
                        <a:rPr lang="en-US" dirty="0"/>
                        <a:t>Product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509234">
                <a:tc>
                  <a:txBody>
                    <a:bodyPr/>
                    <a:lstStyle/>
                    <a:p>
                      <a:r>
                        <a:rPr lang="en-US" dirty="0"/>
                        <a:t>Billing</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509234">
                <a:tc>
                  <a:txBody>
                    <a:bodyPr/>
                    <a:lstStyle/>
                    <a:p>
                      <a:r>
                        <a:rPr lang="en-US" dirty="0"/>
                        <a:t>Setup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509234">
                <a:tc>
                  <a:txBody>
                    <a:bodyPr/>
                    <a:lstStyle/>
                    <a:p>
                      <a:r>
                        <a:rPr lang="en-US" dirty="0"/>
                        <a:t>Info/Referral/Ed</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509234">
                <a:tc>
                  <a:txBody>
                    <a:bodyPr/>
                    <a:lstStyle/>
                    <a:p>
                      <a:r>
                        <a:rPr lang="en-US" dirty="0"/>
                        <a:t>Other</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bl>
          </a:graphicData>
        </a:graphic>
      </p:graphicFrame>
      <p:pic>
        <p:nvPicPr>
          <p:cNvPr id="4" name="Picture 3">
            <a:extLst>
              <a:ext uri="{FF2B5EF4-FFF2-40B4-BE49-F238E27FC236}">
                <a16:creationId xmlns:a16="http://schemas.microsoft.com/office/drawing/2014/main" id="{3C8EFA59-C70A-AFFC-9689-52D6649677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FCC33CD8-F32F-7C67-05EE-FF4CEE204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8EBF3CE3-2B69-094D-6EEA-DD1707F2196D}"/>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10" name="Rectangle 9">
            <a:extLst>
              <a:ext uri="{FF2B5EF4-FFF2-40B4-BE49-F238E27FC236}">
                <a16:creationId xmlns:a16="http://schemas.microsoft.com/office/drawing/2014/main" id="{B896A80B-272B-64CA-64C7-A4F70E378F8C}"/>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pic>
        <p:nvPicPr>
          <p:cNvPr id="13" name="Picture 12" descr="A picture containing person, indoor, wall, computer&#10;&#10;Description automatically generated">
            <a:extLst>
              <a:ext uri="{FF2B5EF4-FFF2-40B4-BE49-F238E27FC236}">
                <a16:creationId xmlns:a16="http://schemas.microsoft.com/office/drawing/2014/main" id="{0978CA2C-0AD6-7D90-468C-0F9CEACFB2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5639" y="2173308"/>
            <a:ext cx="4474858" cy="4073872"/>
          </a:xfrm>
          <a:prstGeom prst="rect">
            <a:avLst/>
          </a:prstGeom>
        </p:spPr>
      </p:pic>
      <p:sp>
        <p:nvSpPr>
          <p:cNvPr id="2" name="Rectangle 1">
            <a:extLst>
              <a:ext uri="{FF2B5EF4-FFF2-40B4-BE49-F238E27FC236}">
                <a16:creationId xmlns:a16="http://schemas.microsoft.com/office/drawing/2014/main" id="{AABEC4F6-5542-75B6-699E-814FB577326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185272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35674"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3227165"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Outreach Statistics</a:t>
            </a:r>
          </a:p>
        </p:txBody>
      </p:sp>
      <p:sp>
        <p:nvSpPr>
          <p:cNvPr id="7" name="Oval 6">
            <a:extLst>
              <a:ext uri="{FF2B5EF4-FFF2-40B4-BE49-F238E27FC236}">
                <a16:creationId xmlns:a16="http://schemas.microsoft.com/office/drawing/2014/main" id="{9BC5B814-4D65-2277-C397-9BF6795B650D}"/>
              </a:ext>
            </a:extLst>
          </p:cNvPr>
          <p:cNvSpPr/>
          <p:nvPr/>
        </p:nvSpPr>
        <p:spPr>
          <a:xfrm>
            <a:off x="5654400" y="2188683"/>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F600D1-F299-58A2-5274-D9A976E3DA0C}"/>
              </a:ext>
            </a:extLst>
          </p:cNvPr>
          <p:cNvSpPr/>
          <p:nvPr/>
        </p:nvSpPr>
        <p:spPr>
          <a:xfrm>
            <a:off x="5114726" y="3323571"/>
            <a:ext cx="2124064" cy="400110"/>
          </a:xfrm>
          <a:prstGeom prst="rect">
            <a:avLst/>
          </a:prstGeom>
        </p:spPr>
        <p:txBody>
          <a:bodyPr wrap="square">
            <a:spAutoFit/>
          </a:bodyPr>
          <a:lstStyle/>
          <a:p>
            <a:pPr lvl="0" algn="ctr"/>
            <a:r>
              <a:rPr lang="en-US" sz="2000" b="1" dirty="0">
                <a:solidFill>
                  <a:srgbClr val="C11339"/>
                </a:solidFill>
              </a:rPr>
              <a:t>45 Exhibits</a:t>
            </a:r>
          </a:p>
        </p:txBody>
      </p:sp>
      <p:sp>
        <p:nvSpPr>
          <p:cNvPr id="9" name="Oval 8">
            <a:extLst>
              <a:ext uri="{FF2B5EF4-FFF2-40B4-BE49-F238E27FC236}">
                <a16:creationId xmlns:a16="http://schemas.microsoft.com/office/drawing/2014/main" id="{8A197973-D022-24F7-DE9E-C3B4923137DC}"/>
              </a:ext>
            </a:extLst>
          </p:cNvPr>
          <p:cNvSpPr/>
          <p:nvPr/>
        </p:nvSpPr>
        <p:spPr>
          <a:xfrm>
            <a:off x="8136160" y="2185732"/>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9EF890-789F-4A21-FCA6-3D4D8FBC971F}"/>
              </a:ext>
            </a:extLst>
          </p:cNvPr>
          <p:cNvSpPr/>
          <p:nvPr/>
        </p:nvSpPr>
        <p:spPr>
          <a:xfrm>
            <a:off x="7428201" y="3323571"/>
            <a:ext cx="2505180" cy="400110"/>
          </a:xfrm>
          <a:prstGeom prst="rect">
            <a:avLst/>
          </a:prstGeom>
        </p:spPr>
        <p:txBody>
          <a:bodyPr wrap="square">
            <a:spAutoFit/>
          </a:bodyPr>
          <a:lstStyle/>
          <a:p>
            <a:pPr lvl="0" algn="ctr"/>
            <a:r>
              <a:rPr lang="en-US" sz="2000" b="1" dirty="0">
                <a:solidFill>
                  <a:srgbClr val="C11339"/>
                </a:solidFill>
              </a:rPr>
              <a:t>20 Networking</a:t>
            </a:r>
          </a:p>
        </p:txBody>
      </p:sp>
      <p:sp>
        <p:nvSpPr>
          <p:cNvPr id="12" name="Oval 11">
            <a:extLst>
              <a:ext uri="{FF2B5EF4-FFF2-40B4-BE49-F238E27FC236}">
                <a16:creationId xmlns:a16="http://schemas.microsoft.com/office/drawing/2014/main" id="{7B0448CC-6EDB-7B2A-ADE9-BFF15B21F2EB}"/>
              </a:ext>
            </a:extLst>
          </p:cNvPr>
          <p:cNvSpPr/>
          <p:nvPr/>
        </p:nvSpPr>
        <p:spPr>
          <a:xfrm>
            <a:off x="3286940" y="2190994"/>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BA3CE9-7558-966C-F26F-16A8C20F1054}"/>
              </a:ext>
            </a:extLst>
          </p:cNvPr>
          <p:cNvSpPr/>
          <p:nvPr/>
        </p:nvSpPr>
        <p:spPr>
          <a:xfrm>
            <a:off x="2556708" y="3326249"/>
            <a:ext cx="2505180" cy="707886"/>
          </a:xfrm>
          <a:prstGeom prst="rect">
            <a:avLst/>
          </a:prstGeom>
        </p:spPr>
        <p:txBody>
          <a:bodyPr wrap="square">
            <a:spAutoFit/>
          </a:bodyPr>
          <a:lstStyle/>
          <a:p>
            <a:pPr lvl="0" algn="ctr"/>
            <a:r>
              <a:rPr lang="en-US" sz="2000" b="1" dirty="0">
                <a:solidFill>
                  <a:srgbClr val="C11339"/>
                </a:solidFill>
              </a:rPr>
              <a:t>36 Presentations/</a:t>
            </a:r>
            <a:br>
              <a:rPr lang="en-US" sz="2000" b="1" dirty="0">
                <a:solidFill>
                  <a:srgbClr val="C11339"/>
                </a:solidFill>
              </a:rPr>
            </a:br>
            <a:r>
              <a:rPr lang="en-US" sz="2000" b="1" dirty="0">
                <a:solidFill>
                  <a:srgbClr val="C11339"/>
                </a:solidFill>
              </a:rPr>
              <a:t>webinars</a:t>
            </a:r>
          </a:p>
        </p:txBody>
      </p:sp>
      <p:sp>
        <p:nvSpPr>
          <p:cNvPr id="18" name="Oval 17">
            <a:extLst>
              <a:ext uri="{FF2B5EF4-FFF2-40B4-BE49-F238E27FC236}">
                <a16:creationId xmlns:a16="http://schemas.microsoft.com/office/drawing/2014/main" id="{950944AC-BCA6-6571-3E63-351359DB0A6C}"/>
              </a:ext>
            </a:extLst>
          </p:cNvPr>
          <p:cNvSpPr/>
          <p:nvPr/>
        </p:nvSpPr>
        <p:spPr>
          <a:xfrm>
            <a:off x="4685293" y="4456439"/>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B74F5D-953B-47BF-E9F0-C04B82BF4592}"/>
              </a:ext>
            </a:extLst>
          </p:cNvPr>
          <p:cNvSpPr/>
          <p:nvPr/>
        </p:nvSpPr>
        <p:spPr>
          <a:xfrm>
            <a:off x="4450109" y="5639242"/>
            <a:ext cx="1497398" cy="400110"/>
          </a:xfrm>
          <a:prstGeom prst="rect">
            <a:avLst/>
          </a:prstGeom>
        </p:spPr>
        <p:txBody>
          <a:bodyPr wrap="none">
            <a:spAutoFit/>
          </a:bodyPr>
          <a:lstStyle/>
          <a:p>
            <a:pPr lvl="0" algn="ctr"/>
            <a:r>
              <a:rPr lang="en-US" sz="2000" b="1" dirty="0">
                <a:solidFill>
                  <a:srgbClr val="C11339"/>
                </a:solidFill>
              </a:rPr>
              <a:t>18 Meetings</a:t>
            </a:r>
          </a:p>
        </p:txBody>
      </p:sp>
      <p:pic>
        <p:nvPicPr>
          <p:cNvPr id="20" name="Picture 19">
            <a:extLst>
              <a:ext uri="{FF2B5EF4-FFF2-40B4-BE49-F238E27FC236}">
                <a16:creationId xmlns:a16="http://schemas.microsoft.com/office/drawing/2014/main" id="{3002B45D-D73C-A371-188D-F42FCBB8AC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8657" y="4676074"/>
            <a:ext cx="657879" cy="599585"/>
          </a:xfrm>
          <a:prstGeom prst="rect">
            <a:avLst/>
          </a:prstGeom>
        </p:spPr>
      </p:pic>
      <p:pic>
        <p:nvPicPr>
          <p:cNvPr id="21" name="Picture 20">
            <a:extLst>
              <a:ext uri="{FF2B5EF4-FFF2-40B4-BE49-F238E27FC236}">
                <a16:creationId xmlns:a16="http://schemas.microsoft.com/office/drawing/2014/main" id="{2145B189-7650-F698-22EE-E7DD64C28B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6907" y="2459154"/>
            <a:ext cx="673441" cy="549000"/>
          </a:xfrm>
          <a:prstGeom prst="rect">
            <a:avLst/>
          </a:prstGeom>
        </p:spPr>
      </p:pic>
      <p:pic>
        <p:nvPicPr>
          <p:cNvPr id="22" name="Picture 21">
            <a:extLst>
              <a:ext uri="{FF2B5EF4-FFF2-40B4-BE49-F238E27FC236}">
                <a16:creationId xmlns:a16="http://schemas.microsoft.com/office/drawing/2014/main" id="{B0854B1E-EB9C-F803-320F-82B69E8640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7507" y="2372528"/>
            <a:ext cx="532823" cy="676659"/>
          </a:xfrm>
          <a:prstGeom prst="rect">
            <a:avLst/>
          </a:prstGeom>
        </p:spPr>
      </p:pic>
      <p:pic>
        <p:nvPicPr>
          <p:cNvPr id="2" name="Picture 1">
            <a:extLst>
              <a:ext uri="{FF2B5EF4-FFF2-40B4-BE49-F238E27FC236}">
                <a16:creationId xmlns:a16="http://schemas.microsoft.com/office/drawing/2014/main" id="{282938FA-DA44-B2CB-791B-CC173769FC6E}"/>
              </a:ext>
            </a:extLst>
          </p:cNvPr>
          <p:cNvPicPr>
            <a:picLocks noChangeAspect="1"/>
          </p:cNvPicPr>
          <p:nvPr/>
        </p:nvPicPr>
        <p:blipFill>
          <a:blip r:embed="rId7"/>
          <a:stretch>
            <a:fillRect/>
          </a:stretch>
        </p:blipFill>
        <p:spPr>
          <a:xfrm>
            <a:off x="8406096" y="2448198"/>
            <a:ext cx="549390" cy="509434"/>
          </a:xfrm>
          <a:prstGeom prst="rect">
            <a:avLst/>
          </a:prstGeom>
        </p:spPr>
      </p:pic>
      <p:sp>
        <p:nvSpPr>
          <p:cNvPr id="10" name="Rectangle 9">
            <a:extLst>
              <a:ext uri="{FF2B5EF4-FFF2-40B4-BE49-F238E27FC236}">
                <a16:creationId xmlns:a16="http://schemas.microsoft.com/office/drawing/2014/main" id="{2E6F3593-B576-F39E-2938-D2F3D252C1C7}"/>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16" name="Oval 15">
            <a:extLst>
              <a:ext uri="{FF2B5EF4-FFF2-40B4-BE49-F238E27FC236}">
                <a16:creationId xmlns:a16="http://schemas.microsoft.com/office/drawing/2014/main" id="{1BBE7A4A-795C-1CAF-01AA-C1B3060CAB33}"/>
              </a:ext>
            </a:extLst>
          </p:cNvPr>
          <p:cNvSpPr/>
          <p:nvPr/>
        </p:nvSpPr>
        <p:spPr>
          <a:xfrm>
            <a:off x="6905843" y="4456439"/>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77FD9E-C98E-64DF-C8F0-F06E0530E893}"/>
              </a:ext>
            </a:extLst>
          </p:cNvPr>
          <p:cNvPicPr>
            <a:picLocks noChangeAspect="1"/>
          </p:cNvPicPr>
          <p:nvPr/>
        </p:nvPicPr>
        <p:blipFill>
          <a:blip r:embed="rId8"/>
          <a:stretch>
            <a:fillRect/>
          </a:stretch>
        </p:blipFill>
        <p:spPr>
          <a:xfrm>
            <a:off x="7092921" y="4682809"/>
            <a:ext cx="592938" cy="553409"/>
          </a:xfrm>
          <a:prstGeom prst="rect">
            <a:avLst/>
          </a:prstGeom>
        </p:spPr>
      </p:pic>
      <p:sp>
        <p:nvSpPr>
          <p:cNvPr id="17" name="Rectangle 16">
            <a:extLst>
              <a:ext uri="{FF2B5EF4-FFF2-40B4-BE49-F238E27FC236}">
                <a16:creationId xmlns:a16="http://schemas.microsoft.com/office/drawing/2014/main" id="{47DCE89A-16EE-560B-09E5-AD036AED7B48}"/>
              </a:ext>
            </a:extLst>
          </p:cNvPr>
          <p:cNvSpPr/>
          <p:nvPr/>
        </p:nvSpPr>
        <p:spPr>
          <a:xfrm>
            <a:off x="6538983" y="5637506"/>
            <a:ext cx="1778437" cy="400110"/>
          </a:xfrm>
          <a:prstGeom prst="rect">
            <a:avLst/>
          </a:prstGeom>
        </p:spPr>
        <p:txBody>
          <a:bodyPr wrap="none">
            <a:spAutoFit/>
          </a:bodyPr>
          <a:lstStyle/>
          <a:p>
            <a:pPr lvl="0" algn="ctr"/>
            <a:r>
              <a:rPr lang="en-US" sz="2000" b="1" dirty="0">
                <a:solidFill>
                  <a:srgbClr val="C11339"/>
                </a:solidFill>
              </a:rPr>
              <a:t>2 Sponsorships</a:t>
            </a:r>
          </a:p>
        </p:txBody>
      </p:sp>
    </p:spTree>
    <p:extLst>
      <p:ext uri="{BB962C8B-B14F-4D97-AF65-F5344CB8AC3E}">
        <p14:creationId xmlns:p14="http://schemas.microsoft.com/office/powerpoint/2010/main" val="265208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curtain, indoor, person&#10;&#10;Description automatically generated">
            <a:extLst>
              <a:ext uri="{FF2B5EF4-FFF2-40B4-BE49-F238E27FC236}">
                <a16:creationId xmlns:a16="http://schemas.microsoft.com/office/drawing/2014/main" id="{EFEBC99D-5BFA-5C91-3384-6F55F1C813CA}"/>
              </a:ext>
            </a:extLst>
          </p:cNvPr>
          <p:cNvPicPr>
            <a:picLocks noChangeAspect="1"/>
          </p:cNvPicPr>
          <p:nvPr/>
        </p:nvPicPr>
        <p:blipFill rotWithShape="1">
          <a:blip r:embed="rId2"/>
          <a:srcRect l="6002" t="-408" r="21534"/>
          <a:stretch/>
        </p:blipFill>
        <p:spPr>
          <a:xfrm>
            <a:off x="6819596" y="1136451"/>
            <a:ext cx="5519057" cy="5735544"/>
          </a:xfrm>
          <a:prstGeom prst="rect">
            <a:avLst/>
          </a:prstGeom>
        </p:spPr>
      </p:pic>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74744"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CTS Highlights</a:t>
            </a:r>
          </a:p>
        </p:txBody>
      </p:sp>
      <p:sp>
        <p:nvSpPr>
          <p:cNvPr id="2" name="Rectangle 1">
            <a:extLst>
              <a:ext uri="{FF2B5EF4-FFF2-40B4-BE49-F238E27FC236}">
                <a16:creationId xmlns:a16="http://schemas.microsoft.com/office/drawing/2014/main" id="{66BB081E-E436-1E87-2DDA-A09C4F96143C}"/>
              </a:ext>
            </a:extLst>
          </p:cNvPr>
          <p:cNvSpPr/>
          <p:nvPr/>
        </p:nvSpPr>
        <p:spPr>
          <a:xfrm>
            <a:off x="444865" y="2274838"/>
            <a:ext cx="5651135" cy="2308324"/>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0" i="0" u="none" strike="noStrike" dirty="0">
                <a:solidFill>
                  <a:srgbClr val="212121"/>
                </a:solidFill>
                <a:effectLst/>
                <a:latin typeface="+mj-lt"/>
              </a:rPr>
              <a:t>In September, Jenny attended the </a:t>
            </a:r>
            <a:r>
              <a:rPr lang="en-US" sz="2400" b="1" i="0" u="none" strike="noStrike" dirty="0">
                <a:solidFill>
                  <a:srgbClr val="C11339"/>
                </a:solidFill>
                <a:effectLst/>
                <a:latin typeface="Calibri" panose="020F0502020204030204" pitchFamily="34" charset="0"/>
                <a:cs typeface="Calibri" panose="020F0502020204030204" pitchFamily="34" charset="0"/>
              </a:rPr>
              <a:t>Heritage Women’s Club Annual Health and Wellness Fair </a:t>
            </a:r>
            <a:r>
              <a:rPr lang="en-US" sz="2400" b="0" i="0" u="none" strike="noStrike" dirty="0">
                <a:solidFill>
                  <a:srgbClr val="212121"/>
                </a:solidFill>
                <a:effectLst/>
                <a:latin typeface="+mj-lt"/>
              </a:rPr>
              <a:t>in Annapolis, MD. It was the first time back in person after 2 years and folks were very interested to learn more about Maryland Relay.</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75914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next to a table with a computer and other objects on it&#10;&#10;Description automatically generated with low confidence">
            <a:extLst>
              <a:ext uri="{FF2B5EF4-FFF2-40B4-BE49-F238E27FC236}">
                <a16:creationId xmlns:a16="http://schemas.microsoft.com/office/drawing/2014/main" id="{07E8A7CD-5A67-82D2-64AD-A5775428691E}"/>
              </a:ext>
            </a:extLst>
          </p:cNvPr>
          <p:cNvPicPr>
            <a:picLocks noChangeAspect="1"/>
          </p:cNvPicPr>
          <p:nvPr/>
        </p:nvPicPr>
        <p:blipFill rotWithShape="1">
          <a:blip r:embed="rId2"/>
          <a:srcRect l="15328" t="796" r="13025"/>
          <a:stretch/>
        </p:blipFill>
        <p:spPr>
          <a:xfrm>
            <a:off x="6798433" y="1126670"/>
            <a:ext cx="5519057" cy="5731329"/>
          </a:xfrm>
          <a:prstGeom prst="rect">
            <a:avLst/>
          </a:prstGeom>
        </p:spPr>
      </p:pic>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74744"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CTS Highlights</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9" name="Rectangle 8">
            <a:extLst>
              <a:ext uri="{FF2B5EF4-FFF2-40B4-BE49-F238E27FC236}">
                <a16:creationId xmlns:a16="http://schemas.microsoft.com/office/drawing/2014/main" id="{4B64E786-86A1-B7BC-0C50-413818E5AA43}"/>
              </a:ext>
            </a:extLst>
          </p:cNvPr>
          <p:cNvSpPr/>
          <p:nvPr/>
        </p:nvSpPr>
        <p:spPr>
          <a:xfrm>
            <a:off x="444866" y="2274838"/>
            <a:ext cx="5253806" cy="2462213"/>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0" i="0" u="none" strike="noStrike" dirty="0">
                <a:solidFill>
                  <a:srgbClr val="212121"/>
                </a:solidFill>
                <a:effectLst/>
                <a:latin typeface="+mj-lt"/>
              </a:rPr>
              <a:t>In October, Jenny attended the </a:t>
            </a:r>
            <a:r>
              <a:rPr lang="en-US" sz="2400" b="1" i="0" u="none" strike="noStrike" dirty="0">
                <a:solidFill>
                  <a:srgbClr val="C11339"/>
                </a:solidFill>
                <a:effectLst/>
                <a:latin typeface="Calibri" panose="020F0502020204030204" pitchFamily="34" charset="0"/>
                <a:cs typeface="Calibri" panose="020F0502020204030204" pitchFamily="34" charset="0"/>
              </a:rPr>
              <a:t>Mid-Atlantic ADA Conference</a:t>
            </a:r>
            <a:r>
              <a:rPr lang="en-US" sz="2400" b="0" i="0" u="none" strike="noStrike" dirty="0">
                <a:solidFill>
                  <a:srgbClr val="212121"/>
                </a:solidFill>
                <a:effectLst/>
                <a:latin typeface="+mj-lt"/>
              </a:rPr>
              <a:t> in Alexandria, VA.</a:t>
            </a:r>
          </a:p>
          <a:p>
            <a:pPr marL="342900" marR="0" indent="-342900" algn="l">
              <a:spcBef>
                <a:spcPts val="1200"/>
              </a:spcBef>
              <a:spcAft>
                <a:spcPts val="0"/>
              </a:spcAft>
              <a:buFont typeface="Arial" panose="020B0604020202020204" pitchFamily="34" charset="0"/>
              <a:buChar char="•"/>
            </a:pPr>
            <a:r>
              <a:rPr lang="en-US" sz="2400" dirty="0">
                <a:solidFill>
                  <a:srgbClr val="212121"/>
                </a:solidFill>
                <a:latin typeface="+mj-lt"/>
              </a:rPr>
              <a:t>In November, Jenny attended the </a:t>
            </a:r>
            <a:r>
              <a:rPr lang="en-US" sz="2400" b="1" dirty="0" err="1">
                <a:solidFill>
                  <a:srgbClr val="C11339"/>
                </a:solidFill>
                <a:latin typeface="Calibri" panose="020F0502020204030204" pitchFamily="34" charset="0"/>
                <a:cs typeface="Calibri" panose="020F0502020204030204" pitchFamily="34" charset="0"/>
              </a:rPr>
              <a:t>Myerberg</a:t>
            </a:r>
            <a:r>
              <a:rPr lang="en-US" sz="2400" b="1" dirty="0">
                <a:solidFill>
                  <a:srgbClr val="C11339"/>
                </a:solidFill>
                <a:latin typeface="Calibri" panose="020F0502020204030204" pitchFamily="34" charset="0"/>
                <a:cs typeface="Calibri" panose="020F0502020204030204" pitchFamily="34" charset="0"/>
              </a:rPr>
              <a:t> Senior Center’s Veteran’s Day Celebration</a:t>
            </a:r>
            <a:r>
              <a:rPr lang="en-US" sz="2400" dirty="0">
                <a:solidFill>
                  <a:srgbClr val="212121"/>
                </a:solidFill>
                <a:latin typeface="+mj-lt"/>
              </a:rPr>
              <a:t> in Pikesville, MD.</a:t>
            </a:r>
            <a:endParaRPr lang="en-US" sz="2400" b="0" i="0" u="none" strike="noStrike" dirty="0">
              <a:solidFill>
                <a:srgbClr val="212121"/>
              </a:solidFill>
              <a:effectLst/>
              <a:latin typeface="+mj-lt"/>
            </a:endParaRPr>
          </a:p>
        </p:txBody>
      </p:sp>
      <p:cxnSp>
        <p:nvCxnSpPr>
          <p:cNvPr id="17" name="Straight Arrow Connector 16">
            <a:extLst>
              <a:ext uri="{FF2B5EF4-FFF2-40B4-BE49-F238E27FC236}">
                <a16:creationId xmlns:a16="http://schemas.microsoft.com/office/drawing/2014/main" id="{9B43D3E4-3798-F686-F0FB-2192FFDB3376}"/>
              </a:ext>
            </a:extLst>
          </p:cNvPr>
          <p:cNvCxnSpPr/>
          <p:nvPr/>
        </p:nvCxnSpPr>
        <p:spPr>
          <a:xfrm>
            <a:off x="5198533" y="4487333"/>
            <a:ext cx="1354667" cy="0"/>
          </a:xfrm>
          <a:prstGeom prst="straightConnector1">
            <a:avLst/>
          </a:prstGeom>
          <a:ln w="38100">
            <a:solidFill>
              <a:srgbClr val="C113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4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55508"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RTT Highlights</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9" name="Rectangle 8">
            <a:extLst>
              <a:ext uri="{FF2B5EF4-FFF2-40B4-BE49-F238E27FC236}">
                <a16:creationId xmlns:a16="http://schemas.microsoft.com/office/drawing/2014/main" id="{4B64E786-86A1-B7BC-0C50-413818E5AA43}"/>
              </a:ext>
            </a:extLst>
          </p:cNvPr>
          <p:cNvSpPr/>
          <p:nvPr/>
        </p:nvSpPr>
        <p:spPr>
          <a:xfrm>
            <a:off x="444866" y="2064005"/>
            <a:ext cx="7700067" cy="3877985"/>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1" i="0" u="none" strike="noStrike" dirty="0">
                <a:solidFill>
                  <a:srgbClr val="212121"/>
                </a:solidFill>
                <a:effectLst/>
                <a:latin typeface="Calibri" panose="020F0502020204030204" pitchFamily="34" charset="0"/>
                <a:cs typeface="Calibri" panose="020F0502020204030204" pitchFamily="34" charset="0"/>
              </a:rPr>
              <a:t>From September through November:</a:t>
            </a:r>
          </a:p>
          <a:p>
            <a:pPr marL="800100" lvl="1" indent="-342900">
              <a:spcBef>
                <a:spcPts val="1200"/>
              </a:spcBef>
              <a:buFont typeface="Arial" panose="020B0604020202020204" pitchFamily="34" charset="0"/>
              <a:buChar char="•"/>
            </a:pPr>
            <a:r>
              <a:rPr lang="en-US" sz="2400" b="0" i="0" u="none" strike="noStrike" dirty="0">
                <a:solidFill>
                  <a:srgbClr val="212121"/>
                </a:solidFill>
                <a:effectLst/>
                <a:latin typeface="+mj-lt"/>
              </a:rPr>
              <a:t>We exhibited at </a:t>
            </a:r>
            <a:r>
              <a:rPr lang="en-US" sz="2400" b="1" i="0" u="none" strike="noStrike" dirty="0">
                <a:solidFill>
                  <a:srgbClr val="C11339"/>
                </a:solidFill>
                <a:effectLst/>
                <a:latin typeface="Calibri" panose="020F0502020204030204" pitchFamily="34" charset="0"/>
                <a:cs typeface="Calibri" panose="020F0502020204030204" pitchFamily="34" charset="0"/>
              </a:rPr>
              <a:t>8 different expos</a:t>
            </a:r>
            <a:r>
              <a:rPr lang="en-US" sz="2400" b="0" i="0" u="none" strike="noStrike" dirty="0">
                <a:solidFill>
                  <a:srgbClr val="212121"/>
                </a:solidFill>
                <a:effectLst/>
                <a:latin typeface="+mj-lt"/>
              </a:rPr>
              <a:t>, including the State Sheriff’s Conference, the fall Mid-Atlantic APCO event, and various health fairs and veteran events</a:t>
            </a:r>
          </a:p>
          <a:p>
            <a:pPr marL="800100" lvl="1" indent="-342900">
              <a:spcBef>
                <a:spcPts val="1200"/>
              </a:spcBef>
              <a:buFont typeface="Arial" panose="020B0604020202020204" pitchFamily="34" charset="0"/>
              <a:buChar char="•"/>
            </a:pPr>
            <a:r>
              <a:rPr lang="en-US" sz="2400" dirty="0">
                <a:solidFill>
                  <a:srgbClr val="212121"/>
                </a:solidFill>
                <a:latin typeface="+mj-lt"/>
              </a:rPr>
              <a:t>Completed </a:t>
            </a:r>
            <a:r>
              <a:rPr lang="en-US" sz="2400" b="1" dirty="0">
                <a:solidFill>
                  <a:srgbClr val="C11339"/>
                </a:solidFill>
                <a:latin typeface="Calibri" panose="020F0502020204030204" pitchFamily="34" charset="0"/>
                <a:cs typeface="Calibri" panose="020F0502020204030204" pitchFamily="34" charset="0"/>
              </a:rPr>
              <a:t>24 webinars </a:t>
            </a:r>
            <a:r>
              <a:rPr lang="en-US" sz="2400" dirty="0">
                <a:solidFill>
                  <a:srgbClr val="212121"/>
                </a:solidFill>
                <a:latin typeface="+mj-lt"/>
              </a:rPr>
              <a:t>which resulted in two additional PSAPs being fully trained in Maryland</a:t>
            </a:r>
          </a:p>
          <a:p>
            <a:pPr marL="800100" lvl="1" indent="-342900">
              <a:spcBef>
                <a:spcPts val="1200"/>
              </a:spcBef>
              <a:buFont typeface="Arial" panose="020B0604020202020204" pitchFamily="34" charset="0"/>
              <a:buChar char="•"/>
            </a:pPr>
            <a:r>
              <a:rPr lang="en-US" sz="2400" b="0" i="0" u="none" strike="noStrike" dirty="0">
                <a:solidFill>
                  <a:srgbClr val="212121"/>
                </a:solidFill>
                <a:effectLst/>
                <a:latin typeface="+mj-lt"/>
              </a:rPr>
              <a:t>In September, we had the privilege of </a:t>
            </a:r>
            <a:r>
              <a:rPr lang="en-US" sz="2400" b="1" i="0" u="none" strike="noStrike" dirty="0">
                <a:solidFill>
                  <a:srgbClr val="C11339"/>
                </a:solidFill>
                <a:effectLst/>
                <a:latin typeface="Calibri" panose="020F0502020204030204" pitchFamily="34" charset="0"/>
                <a:cs typeface="Calibri" panose="020F0502020204030204" pitchFamily="34" charset="0"/>
              </a:rPr>
              <a:t>touring the Harford County PSAP in-person </a:t>
            </a:r>
            <a:r>
              <a:rPr lang="en-US" sz="2400" b="0" i="0" u="none" strike="noStrike" dirty="0">
                <a:solidFill>
                  <a:srgbClr val="212121"/>
                </a:solidFill>
                <a:effectLst/>
                <a:latin typeface="+mj-lt"/>
              </a:rPr>
              <a:t>and seeing the </a:t>
            </a:r>
            <a:r>
              <a:rPr lang="en-US" sz="2400" b="1" i="0" u="none" strike="noStrike" dirty="0">
                <a:solidFill>
                  <a:srgbClr val="C11339"/>
                </a:solidFill>
                <a:effectLst/>
                <a:latin typeface="Calibri" panose="020F0502020204030204" pitchFamily="34" charset="0"/>
                <a:cs typeface="Calibri" panose="020F0502020204030204" pitchFamily="34" charset="0"/>
              </a:rPr>
              <a:t>behind-the-scenes processing of 911 calls </a:t>
            </a:r>
            <a:r>
              <a:rPr lang="en-US" sz="2400" b="0" i="0" u="none" strike="noStrike" dirty="0">
                <a:solidFill>
                  <a:srgbClr val="212121"/>
                </a:solidFill>
                <a:effectLst/>
                <a:latin typeface="+mj-lt"/>
              </a:rPr>
              <a:t>(PHOTO?)</a:t>
            </a:r>
          </a:p>
        </p:txBody>
      </p:sp>
      <p:sp>
        <p:nvSpPr>
          <p:cNvPr id="2" name="Rectangle 1">
            <a:extLst>
              <a:ext uri="{FF2B5EF4-FFF2-40B4-BE49-F238E27FC236}">
                <a16:creationId xmlns:a16="http://schemas.microsoft.com/office/drawing/2014/main" id="{FB1B853E-D740-0FBF-1565-3E76CBC723E2}"/>
              </a:ext>
            </a:extLst>
          </p:cNvPr>
          <p:cNvSpPr/>
          <p:nvPr/>
        </p:nvSpPr>
        <p:spPr>
          <a:xfrm>
            <a:off x="8290669" y="1149936"/>
            <a:ext cx="4087598" cy="570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Photo of behind the scenes processing of 911 calls?</a:t>
            </a:r>
          </a:p>
        </p:txBody>
      </p:sp>
    </p:spTree>
    <p:extLst>
      <p:ext uri="{BB962C8B-B14F-4D97-AF65-F5344CB8AC3E}">
        <p14:creationId xmlns:p14="http://schemas.microsoft.com/office/powerpoint/2010/main" val="867344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55508"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RTT Highlights</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9" name="Rectangle 8">
            <a:extLst>
              <a:ext uri="{FF2B5EF4-FFF2-40B4-BE49-F238E27FC236}">
                <a16:creationId xmlns:a16="http://schemas.microsoft.com/office/drawing/2014/main" id="{4B64E786-86A1-B7BC-0C50-413818E5AA43}"/>
              </a:ext>
            </a:extLst>
          </p:cNvPr>
          <p:cNvSpPr/>
          <p:nvPr/>
        </p:nvSpPr>
        <p:spPr>
          <a:xfrm>
            <a:off x="444866" y="2068596"/>
            <a:ext cx="7005801" cy="2302169"/>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1" i="0" u="none" strike="noStrike" dirty="0">
                <a:solidFill>
                  <a:srgbClr val="212121"/>
                </a:solidFill>
                <a:effectLst/>
                <a:latin typeface="Calibri" panose="020F0502020204030204" pitchFamily="34" charset="0"/>
                <a:cs typeface="Calibri" panose="020F0502020204030204" pitchFamily="34" charset="0"/>
              </a:rPr>
              <a:t>From September through November:</a:t>
            </a:r>
          </a:p>
          <a:p>
            <a:pPr marL="800100" lvl="1" indent="-342900">
              <a:spcBef>
                <a:spcPts val="1200"/>
              </a:spcBef>
              <a:buFont typeface="Arial" panose="020B0604020202020204" pitchFamily="34" charset="0"/>
              <a:buChar char="•"/>
            </a:pPr>
            <a:r>
              <a:rPr lang="en-US" sz="2400" dirty="0">
                <a:solidFill>
                  <a:srgbClr val="212121"/>
                </a:solidFill>
                <a:latin typeface="+mj-lt"/>
              </a:rPr>
              <a:t>In October, we </a:t>
            </a:r>
            <a:r>
              <a:rPr lang="en-US" sz="2400" b="1" dirty="0">
                <a:solidFill>
                  <a:srgbClr val="C11339"/>
                </a:solidFill>
                <a:latin typeface="Calibri" panose="020F0502020204030204" pitchFamily="34" charset="0"/>
                <a:cs typeface="Calibri" panose="020F0502020204030204" pitchFamily="34" charset="0"/>
              </a:rPr>
              <a:t>established a partnership with the CAN Transitional Shelter </a:t>
            </a:r>
            <a:r>
              <a:rPr lang="en-US" sz="2400" dirty="0">
                <a:solidFill>
                  <a:srgbClr val="212121"/>
                </a:solidFill>
                <a:latin typeface="+mj-lt"/>
              </a:rPr>
              <a:t>in Baltimore County, resulting in several in-person presentations for their center</a:t>
            </a:r>
          </a:p>
        </p:txBody>
      </p:sp>
      <p:pic>
        <p:nvPicPr>
          <p:cNvPr id="1026" name="Picture 2" descr="CAN-Logo-Color-RGB_Main-with-Tagline-Mar">
            <a:extLst>
              <a:ext uri="{FF2B5EF4-FFF2-40B4-BE49-F238E27FC236}">
                <a16:creationId xmlns:a16="http://schemas.microsoft.com/office/drawing/2014/main" id="{5A85DB79-8904-65C9-5450-3A733173B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667" y="2631420"/>
            <a:ext cx="4352758" cy="111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F859A09-A717-93A1-490F-5B672A4FDBCD}"/>
              </a:ext>
            </a:extLst>
          </p:cNvPr>
          <p:cNvSpPr/>
          <p:nvPr/>
        </p:nvSpPr>
        <p:spPr>
          <a:xfrm>
            <a:off x="444865" y="4403144"/>
            <a:ext cx="11222202" cy="830997"/>
          </a:xfrm>
          <a:prstGeom prst="rect">
            <a:avLst/>
          </a:prstGeom>
        </p:spPr>
        <p:txBody>
          <a:bodyPr wrap="square">
            <a:spAutoFit/>
          </a:bodyPr>
          <a:lstStyle/>
          <a:p>
            <a:pPr marL="800100" lvl="1" indent="-342900">
              <a:spcBef>
                <a:spcPts val="1200"/>
              </a:spcBef>
              <a:buFont typeface="Arial" panose="020B0604020202020204" pitchFamily="34" charset="0"/>
              <a:buChar char="•"/>
            </a:pPr>
            <a:r>
              <a:rPr lang="en-US" sz="2400" b="0" i="0" u="none" strike="noStrike" dirty="0">
                <a:solidFill>
                  <a:srgbClr val="212121"/>
                </a:solidFill>
                <a:effectLst/>
                <a:latin typeface="+mj-lt"/>
              </a:rPr>
              <a:t>Attended over </a:t>
            </a:r>
            <a:r>
              <a:rPr lang="en-US" sz="2400" b="1" i="0" u="none" strike="noStrike" dirty="0">
                <a:solidFill>
                  <a:srgbClr val="C11339"/>
                </a:solidFill>
                <a:effectLst/>
                <a:latin typeface="Calibri" panose="020F0502020204030204" pitchFamily="34" charset="0"/>
                <a:cs typeface="Calibri" panose="020F0502020204030204" pitchFamily="34" charset="0"/>
              </a:rPr>
              <a:t>15 networking events</a:t>
            </a:r>
            <a:r>
              <a:rPr lang="en-US" sz="2400" b="0" i="0" u="none" strike="noStrike" dirty="0">
                <a:solidFill>
                  <a:srgbClr val="212121"/>
                </a:solidFill>
                <a:effectLst/>
                <a:latin typeface="+mj-lt"/>
              </a:rPr>
              <a:t> targeting veterans, seniors, the Speech Disability Community and emergency personnel.</a:t>
            </a:r>
          </a:p>
        </p:txBody>
      </p:sp>
    </p:spTree>
    <p:extLst>
      <p:ext uri="{BB962C8B-B14F-4D97-AF65-F5344CB8AC3E}">
        <p14:creationId xmlns:p14="http://schemas.microsoft.com/office/powerpoint/2010/main" val="76685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47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5E36A0-0BB9-0343-9161-21DBA04D2034}"/>
              </a:ext>
            </a:extLst>
          </p:cNvPr>
          <p:cNvSpPr/>
          <p:nvPr/>
        </p:nvSpPr>
        <p:spPr>
          <a:xfrm>
            <a:off x="2523744" y="342160"/>
            <a:ext cx="9851136" cy="1369606"/>
          </a:xfrm>
          <a:prstGeom prst="rect">
            <a:avLst/>
          </a:prstGeom>
        </p:spPr>
        <p:txBody>
          <a:bodyPr wrap="square">
            <a:spAutoFit/>
          </a:bodyPr>
          <a:lstStyle/>
          <a:p>
            <a:pPr algn="ctr">
              <a:spcAft>
                <a:spcPts val="1800"/>
              </a:spcAft>
            </a:pPr>
            <a:r>
              <a:rPr lang="en-US" sz="4400" b="1" dirty="0">
                <a:solidFill>
                  <a:srgbClr val="C11339"/>
                </a:solidFill>
                <a:latin typeface="Calibri" panose="020F0502020204030204" pitchFamily="34" charset="0"/>
                <a:cs typeface="Calibri" panose="020F0502020204030204" pitchFamily="34" charset="0"/>
              </a:rPr>
              <a:t>We’d love to see you!</a:t>
            </a:r>
          </a:p>
          <a:p>
            <a:pPr algn="ctr">
              <a:spcAft>
                <a:spcPts val="1800"/>
              </a:spcAft>
            </a:pPr>
            <a:r>
              <a:rPr lang="en-US" sz="2400" b="1" dirty="0">
                <a:latin typeface="+mj-lt"/>
              </a:rPr>
              <a:t>We’d love to see you at some of the upcoming events we will be attending.</a:t>
            </a:r>
          </a:p>
        </p:txBody>
      </p:sp>
      <p:sp>
        <p:nvSpPr>
          <p:cNvPr id="10" name="Rectangle 9">
            <a:extLst>
              <a:ext uri="{FF2B5EF4-FFF2-40B4-BE49-F238E27FC236}">
                <a16:creationId xmlns:a16="http://schemas.microsoft.com/office/drawing/2014/main" id="{97534B51-B4FA-2E46-80E6-C591822D232F}"/>
              </a:ext>
            </a:extLst>
          </p:cNvPr>
          <p:cNvSpPr/>
          <p:nvPr/>
        </p:nvSpPr>
        <p:spPr>
          <a:xfrm>
            <a:off x="4310964" y="6132102"/>
            <a:ext cx="6276695" cy="523220"/>
          </a:xfrm>
          <a:prstGeom prst="rect">
            <a:avLst/>
          </a:prstGeom>
        </p:spPr>
        <p:txBody>
          <a:bodyPr wrap="square">
            <a:spAutoFit/>
          </a:bodyPr>
          <a:lstStyle/>
          <a:p>
            <a:pPr algn="ctr">
              <a:spcAft>
                <a:spcPts val="1800"/>
              </a:spcAft>
            </a:pPr>
            <a:r>
              <a:rPr lang="en-US" sz="2800" b="1" dirty="0">
                <a:solidFill>
                  <a:srgbClr val="C00000"/>
                </a:solidFill>
              </a:rPr>
              <a:t>We would love to partner with </a:t>
            </a:r>
            <a:r>
              <a:rPr lang="en-US" sz="2800" b="1" dirty="0">
                <a:solidFill>
                  <a:srgbClr val="C11339"/>
                </a:solidFill>
                <a:latin typeface="Calibri" panose="020F0502020204030204" pitchFamily="34" charset="0"/>
                <a:cs typeface="Calibri" panose="020F0502020204030204" pitchFamily="34" charset="0"/>
              </a:rPr>
              <a:t>you!</a:t>
            </a:r>
            <a:endParaRPr lang="en-US" sz="2800" b="1" i="1" dirty="0">
              <a:solidFill>
                <a:srgbClr val="C11339"/>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1D6AEDAC-16C9-F14F-BC13-0AD22EDEBB2A}"/>
              </a:ext>
            </a:extLst>
          </p:cNvPr>
          <p:cNvSpPr/>
          <p:nvPr/>
        </p:nvSpPr>
        <p:spPr>
          <a:xfrm>
            <a:off x="2767584" y="1905550"/>
            <a:ext cx="9265920" cy="1200329"/>
          </a:xfrm>
          <a:prstGeom prst="rect">
            <a:avLst/>
          </a:prstGeom>
        </p:spPr>
        <p:txBody>
          <a:bodyPr wrap="square">
            <a:spAutoFit/>
          </a:bodyPr>
          <a:lstStyle/>
          <a:p>
            <a:pPr algn="ctr">
              <a:spcAft>
                <a:spcPts val="1800"/>
              </a:spcAft>
            </a:pPr>
            <a:r>
              <a:rPr lang="en-US" sz="2400" dirty="0">
                <a:latin typeface="+mj-lt"/>
              </a:rPr>
              <a:t>Please reach out to the outreach team if you would like us to attend an event that’s important to your community. It would be out pleasure to come out and share resources.</a:t>
            </a:r>
          </a:p>
        </p:txBody>
      </p:sp>
      <p:sp>
        <p:nvSpPr>
          <p:cNvPr id="31" name="Rectangle 30">
            <a:extLst>
              <a:ext uri="{FF2B5EF4-FFF2-40B4-BE49-F238E27FC236}">
                <a16:creationId xmlns:a16="http://schemas.microsoft.com/office/drawing/2014/main" id="{89E0F398-42F2-2640-A791-F3D9533D16AE}"/>
              </a:ext>
            </a:extLst>
          </p:cNvPr>
          <p:cNvSpPr/>
          <p:nvPr/>
        </p:nvSpPr>
        <p:spPr>
          <a:xfrm>
            <a:off x="4820800" y="4930477"/>
            <a:ext cx="5330129" cy="1015663"/>
          </a:xfrm>
          <a:prstGeom prst="rect">
            <a:avLst/>
          </a:prstGeom>
        </p:spPr>
        <p:txBody>
          <a:bodyPr wrap="square">
            <a:spAutoFit/>
          </a:bodyPr>
          <a:lstStyle/>
          <a:p>
            <a:pPr algn="ctr"/>
            <a:r>
              <a:rPr lang="en-US" sz="2400" dirty="0">
                <a:latin typeface="+mj-lt"/>
              </a:rPr>
              <a:t>Rebecca Miller</a:t>
            </a:r>
          </a:p>
          <a:p>
            <a:pPr algn="ctr"/>
            <a:r>
              <a:rPr lang="en-US" sz="1600" dirty="0">
                <a:latin typeface="+mj-lt"/>
              </a:rPr>
              <a:t>MARYLAND RTT OUTREACH COORDINATOR</a:t>
            </a:r>
          </a:p>
          <a:p>
            <a:pPr algn="ctr"/>
            <a:r>
              <a:rPr lang="en-US" sz="2000" dirty="0" err="1">
                <a:solidFill>
                  <a:srgbClr val="C11339"/>
                </a:solidFill>
                <a:latin typeface="+mj-lt"/>
              </a:rPr>
              <a:t>Rebecca.Miller@HamiltonRelay.com</a:t>
            </a:r>
            <a:endParaRPr lang="en-US" sz="2000" dirty="0">
              <a:solidFill>
                <a:srgbClr val="C11339"/>
              </a:solidFill>
              <a:latin typeface="+mj-lt"/>
            </a:endParaRPr>
          </a:p>
        </p:txBody>
      </p:sp>
      <p:pic>
        <p:nvPicPr>
          <p:cNvPr id="40" name="Picture 39" descr="A person with red hair&#10;&#10;Description automatically generated with medium confidence">
            <a:extLst>
              <a:ext uri="{FF2B5EF4-FFF2-40B4-BE49-F238E27FC236}">
                <a16:creationId xmlns:a16="http://schemas.microsoft.com/office/drawing/2014/main" id="{B3E48EEE-0B0B-C34B-821D-1D06C36327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34199" y="3439358"/>
            <a:ext cx="1303330" cy="1303330"/>
          </a:xfrm>
          <a:prstGeom prst="ellipse">
            <a:avLst/>
          </a:prstGeom>
        </p:spPr>
      </p:pic>
    </p:spTree>
    <p:extLst>
      <p:ext uri="{BB962C8B-B14F-4D97-AF65-F5344CB8AC3E}">
        <p14:creationId xmlns:p14="http://schemas.microsoft.com/office/powerpoint/2010/main" val="734280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016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0CB88-C937-8D3C-3FC0-E8A4EBD09576}"/>
              </a:ext>
            </a:extLst>
          </p:cNvPr>
          <p:cNvSpPr/>
          <p:nvPr/>
        </p:nvSpPr>
        <p:spPr>
          <a:xfrm>
            <a:off x="4114800" y="6265889"/>
            <a:ext cx="396240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DB53FE-67C0-B64A-8660-64393017C039}"/>
              </a:ext>
            </a:extLst>
          </p:cNvPr>
          <p:cNvSpPr txBox="1"/>
          <p:nvPr/>
        </p:nvSpPr>
        <p:spPr>
          <a:xfrm>
            <a:off x="2980907" y="2456271"/>
            <a:ext cx="623018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DAF765-B58F-54B4-DF30-1661D7778372}"/>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21639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Manager’s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87157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Beginning Balance</a:t>
            </a:r>
          </a:p>
        </p:txBody>
      </p:sp>
      <p:graphicFrame>
        <p:nvGraphicFramePr>
          <p:cNvPr id="2" name="Chart 1">
            <a:extLst>
              <a:ext uri="{FF2B5EF4-FFF2-40B4-BE49-F238E27FC236}">
                <a16:creationId xmlns:a16="http://schemas.microsoft.com/office/drawing/2014/main" id="{CE563C00-8672-9608-A2A7-077C076B6D3F}"/>
              </a:ext>
            </a:extLst>
          </p:cNvPr>
          <p:cNvGraphicFramePr>
            <a:graphicFrameLocks/>
          </p:cNvGraphicFramePr>
          <p:nvPr>
            <p:extLst>
              <p:ext uri="{D42A27DB-BD31-4B8C-83A1-F6EECF244321}">
                <p14:modId xmlns:p14="http://schemas.microsoft.com/office/powerpoint/2010/main" val="1785197582"/>
              </p:ext>
            </p:extLst>
          </p:nvPr>
        </p:nvGraphicFramePr>
        <p:xfrm>
          <a:off x="889732" y="2058987"/>
          <a:ext cx="10837047" cy="411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1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12BB4EB1-2789-4285-5AF3-38BE6819C4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6276"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B346D94-38E7-5D34-CC09-A2F7412642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790A6888-C722-B444-A9A9-86F3219CBD1F}"/>
              </a:ext>
            </a:extLst>
          </p:cNvPr>
          <p:cNvSpPr/>
          <p:nvPr/>
        </p:nvSpPr>
        <p:spPr>
          <a:xfrm>
            <a:off x="1035468" y="687523"/>
            <a:ext cx="2779928"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Expenditures</a:t>
            </a:r>
          </a:p>
        </p:txBody>
      </p:sp>
      <p:graphicFrame>
        <p:nvGraphicFramePr>
          <p:cNvPr id="7" name="Chart 6">
            <a:extLst>
              <a:ext uri="{FF2B5EF4-FFF2-40B4-BE49-F238E27FC236}">
                <a16:creationId xmlns:a16="http://schemas.microsoft.com/office/drawing/2014/main" id="{C0CECACD-2DE2-8FA2-C1FE-8A6B13B73A17}"/>
              </a:ext>
            </a:extLst>
          </p:cNvPr>
          <p:cNvGraphicFramePr>
            <a:graphicFrameLocks/>
          </p:cNvGraphicFramePr>
          <p:nvPr>
            <p:extLst>
              <p:ext uri="{D42A27DB-BD31-4B8C-83A1-F6EECF244321}">
                <p14:modId xmlns:p14="http://schemas.microsoft.com/office/powerpoint/2010/main" val="3220587967"/>
              </p:ext>
            </p:extLst>
          </p:nvPr>
        </p:nvGraphicFramePr>
        <p:xfrm>
          <a:off x="889732" y="1885951"/>
          <a:ext cx="10768868" cy="428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648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2" name="Picture 1">
            <a:extLst>
              <a:ext uri="{FF2B5EF4-FFF2-40B4-BE49-F238E27FC236}">
                <a16:creationId xmlns:a16="http://schemas.microsoft.com/office/drawing/2014/main" id="{51548486-5714-6BD8-B131-DEAF8F3E7A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0975"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5F8B3FD4-9549-E25B-D3F3-834525BBB0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ED2CF472-3FDD-1799-701D-5E0BE08DA0FA}"/>
              </a:ext>
            </a:extLst>
          </p:cNvPr>
          <p:cNvSpPr/>
          <p:nvPr/>
        </p:nvSpPr>
        <p:spPr>
          <a:xfrm>
            <a:off x="1035468" y="687523"/>
            <a:ext cx="18918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Revenue</a:t>
            </a:r>
          </a:p>
        </p:txBody>
      </p:sp>
      <p:graphicFrame>
        <p:nvGraphicFramePr>
          <p:cNvPr id="8" name="Chart 7">
            <a:extLst>
              <a:ext uri="{FF2B5EF4-FFF2-40B4-BE49-F238E27FC236}">
                <a16:creationId xmlns:a16="http://schemas.microsoft.com/office/drawing/2014/main" id="{E119CDBF-0734-D1AA-1A19-9DD77FC029A7}"/>
              </a:ext>
            </a:extLst>
          </p:cNvPr>
          <p:cNvGraphicFramePr>
            <a:graphicFrameLocks/>
          </p:cNvGraphicFramePr>
          <p:nvPr>
            <p:extLst>
              <p:ext uri="{D42A27DB-BD31-4B8C-83A1-F6EECF244321}">
                <p14:modId xmlns:p14="http://schemas.microsoft.com/office/powerpoint/2010/main" val="981965384"/>
              </p:ext>
            </p:extLst>
          </p:nvPr>
        </p:nvGraphicFramePr>
        <p:xfrm>
          <a:off x="889732" y="2057399"/>
          <a:ext cx="10954606" cy="4184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821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8526BC49-4FD0-4DF4-0A80-199380BE70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1410"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0A0FEB6-FB65-59D6-5C0B-D220BF36A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9FB81951-C055-3FE2-CBC6-00E91CD12C7A}"/>
              </a:ext>
            </a:extLst>
          </p:cNvPr>
          <p:cNvSpPr/>
          <p:nvPr/>
        </p:nvSpPr>
        <p:spPr>
          <a:xfrm>
            <a:off x="1035468" y="687523"/>
            <a:ext cx="325762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Ending Balance</a:t>
            </a:r>
          </a:p>
        </p:txBody>
      </p:sp>
      <p:graphicFrame>
        <p:nvGraphicFramePr>
          <p:cNvPr id="8" name="Chart 7">
            <a:extLst>
              <a:ext uri="{FF2B5EF4-FFF2-40B4-BE49-F238E27FC236}">
                <a16:creationId xmlns:a16="http://schemas.microsoft.com/office/drawing/2014/main" id="{7E592CA9-7AD4-4577-696B-E67A9D4FBD5A}"/>
              </a:ext>
            </a:extLst>
          </p:cNvPr>
          <p:cNvGraphicFramePr>
            <a:graphicFrameLocks/>
          </p:cNvGraphicFramePr>
          <p:nvPr>
            <p:extLst>
              <p:ext uri="{D42A27DB-BD31-4B8C-83A1-F6EECF244321}">
                <p14:modId xmlns:p14="http://schemas.microsoft.com/office/powerpoint/2010/main" val="2049922603"/>
              </p:ext>
            </p:extLst>
          </p:nvPr>
        </p:nvGraphicFramePr>
        <p:xfrm>
          <a:off x="889733" y="2057399"/>
          <a:ext cx="10983180" cy="415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244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40C3B41FD7C4EBEE7FC6466DA007A" ma:contentTypeVersion="4" ma:contentTypeDescription="Create a new document." ma:contentTypeScope="" ma:versionID="a3cd6cdf8b66f1dea35f9e1c322fac00">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1CB7FB-5059-4A6B-9F79-4498DCA3378E}"/>
</file>

<file path=customXml/itemProps2.xml><?xml version="1.0" encoding="utf-8"?>
<ds:datastoreItem xmlns:ds="http://schemas.openxmlformats.org/officeDocument/2006/customXml" ds:itemID="{C0FC4443-0123-454A-B3B6-A22A32CF907C}"/>
</file>

<file path=customXml/itemProps3.xml><?xml version="1.0" encoding="utf-8"?>
<ds:datastoreItem xmlns:ds="http://schemas.openxmlformats.org/officeDocument/2006/customXml" ds:itemID="{27FB2E7F-4A73-400D-91FF-9CA44CD2B705}"/>
</file>

<file path=docProps/app.xml><?xml version="1.0" encoding="utf-8"?>
<Properties xmlns="http://schemas.openxmlformats.org/officeDocument/2006/extended-properties" xmlns:vt="http://schemas.openxmlformats.org/officeDocument/2006/docPropsVTypes">
  <TotalTime>2608</TotalTime>
  <Words>1380</Words>
  <Application>Microsoft Macintosh PowerPoint</Application>
  <PresentationFormat>Widescreen</PresentationFormat>
  <Paragraphs>302</Paragraphs>
  <Slides>42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Jordan Levush</cp:lastModifiedBy>
  <cp:revision>450</cp:revision>
  <dcterms:created xsi:type="dcterms:W3CDTF">2021-01-05T20:52:56Z</dcterms:created>
  <dcterms:modified xsi:type="dcterms:W3CDTF">2023-01-23T18:56:42Z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0x0101008A240C3B41FD7C4EBEE7FC6466DA007A</vt:lpwstr>
  </property>
</Properties>
</file>